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4.xml" ContentType="application/vnd.openxmlformats-officedocument.presentationml.notesSlide+xml"/>
  <Override PartName="/ppt/charts/chart2.xml" ContentType="application/vnd.openxmlformats-officedocument.drawingml.chart+xml"/>
  <Override PartName="/ppt/notesSlides/notesSlide25.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26.xml" ContentType="application/vnd.openxmlformats-officedocument.presentationml.notesSlide+xml"/>
  <Override PartName="/ppt/charts/chart4.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64" r:id="rId2"/>
    <p:sldMasterId id="2147483669" r:id="rId3"/>
    <p:sldMasterId id="2147483648" r:id="rId4"/>
    <p:sldMasterId id="2147483660" r:id="rId5"/>
  </p:sldMasterIdLst>
  <p:notesMasterIdLst>
    <p:notesMasterId r:id="rId57"/>
  </p:notesMasterIdLst>
  <p:sldIdLst>
    <p:sldId id="501" r:id="rId6"/>
    <p:sldId id="260" r:id="rId7"/>
    <p:sldId id="278" r:id="rId8"/>
    <p:sldId id="441" r:id="rId9"/>
    <p:sldId id="285" r:id="rId10"/>
    <p:sldId id="449" r:id="rId11"/>
    <p:sldId id="446" r:id="rId12"/>
    <p:sldId id="460" r:id="rId13"/>
    <p:sldId id="461" r:id="rId14"/>
    <p:sldId id="462" r:id="rId15"/>
    <p:sldId id="464" r:id="rId16"/>
    <p:sldId id="448" r:id="rId17"/>
    <p:sldId id="452" r:id="rId18"/>
    <p:sldId id="465" r:id="rId19"/>
    <p:sldId id="466" r:id="rId20"/>
    <p:sldId id="467" r:id="rId21"/>
    <p:sldId id="468" r:id="rId22"/>
    <p:sldId id="469" r:id="rId23"/>
    <p:sldId id="470" r:id="rId24"/>
    <p:sldId id="471" r:id="rId25"/>
    <p:sldId id="472" r:id="rId26"/>
    <p:sldId id="473" r:id="rId27"/>
    <p:sldId id="474" r:id="rId28"/>
    <p:sldId id="475" r:id="rId29"/>
    <p:sldId id="266" r:id="rId30"/>
    <p:sldId id="476" r:id="rId31"/>
    <p:sldId id="477" r:id="rId32"/>
    <p:sldId id="478" r:id="rId33"/>
    <p:sldId id="479" r:id="rId34"/>
    <p:sldId id="480" r:id="rId35"/>
    <p:sldId id="481" r:id="rId36"/>
    <p:sldId id="482" r:id="rId37"/>
    <p:sldId id="483" r:id="rId38"/>
    <p:sldId id="484" r:id="rId39"/>
    <p:sldId id="485" r:id="rId40"/>
    <p:sldId id="486" r:id="rId41"/>
    <p:sldId id="487" r:id="rId42"/>
    <p:sldId id="488" r:id="rId43"/>
    <p:sldId id="489" r:id="rId44"/>
    <p:sldId id="490" r:id="rId45"/>
    <p:sldId id="491" r:id="rId46"/>
    <p:sldId id="492" r:id="rId47"/>
    <p:sldId id="493" r:id="rId48"/>
    <p:sldId id="494" r:id="rId49"/>
    <p:sldId id="495" r:id="rId50"/>
    <p:sldId id="496" r:id="rId51"/>
    <p:sldId id="497" r:id="rId52"/>
    <p:sldId id="498" r:id="rId53"/>
    <p:sldId id="499" r:id="rId54"/>
    <p:sldId id="500" r:id="rId55"/>
    <p:sldId id="502"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le" initials="K" lastIdx="1" clrIdx="0">
    <p:extLst>
      <p:ext uri="{19B8F6BF-5375-455C-9EA6-DF929625EA0E}">
        <p15:presenceInfo xmlns:p15="http://schemas.microsoft.com/office/powerpoint/2012/main" userId="Ka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7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270" autoAdjust="0"/>
    <p:restoredTop sz="85882" autoAdjust="0"/>
  </p:normalViewPr>
  <p:slideViewPr>
    <p:cSldViewPr snapToGrid="0" snapToObjects="1">
      <p:cViewPr varScale="1">
        <p:scale>
          <a:sx n="57" d="100"/>
          <a:sy n="57" d="100"/>
        </p:scale>
        <p:origin x="1880"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vrpc.org\shares\Homefolders\44-040-Energy-and-Climate-Change\OECCI%20Regional%20Projects\Regional%20GHG%20Inventory\2010%20Inventory\Inventory%20-%20Workbooks\Summary.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vrpc.org\shares\Homefolders\44-040-Energy-and-Climate-Change\OECCI%20Regional%20Projects\Regional%20GHG%20Inventory\2015%20Inventory\Results\For%20Long%20Range%20Plan%20-%202017-03-15.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vrpc.org\shares\Homefolders\44-040-Energy-and-Climate-Change\OECCI%20Regional%20Projects\Regional%20GHG%20Inventory\2015%20Inventory\Results\For%20Long%20Range%20Plan%20-%202017-03-15.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vrpc.org\shares\Homefolders\44-040-Energy-and-Climate-Change\OECCI%20Regional%20Projects\Regional%20GHG%20Inventory\2015%20Inventory\Results\For%20Long%20Range%20Plan%20-%202017-03-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30168153409078"/>
          <c:y val="8.1145954946246796E-2"/>
          <c:w val="0.39294658377093128"/>
          <c:h val="0.89232507230413372"/>
        </c:manualLayout>
      </c:layout>
      <c:barChart>
        <c:barDir val="col"/>
        <c:grouping val="clustered"/>
        <c:varyColors val="1"/>
        <c:ser>
          <c:idx val="0"/>
          <c:order val="0"/>
          <c:tx>
            <c:strRef>
              <c:f>'Summary Tables for Report'!$B$83</c:f>
              <c:strCache>
                <c:ptCount val="1"/>
                <c:pt idx="0">
                  <c:v>Stationary Energy Use:
Commercial &amp; Industrial</c:v>
                </c:pt>
              </c:strCache>
            </c:strRef>
          </c:tx>
          <c:invertIfNegative val="0"/>
          <c:dLbls>
            <c:spPr>
              <a:solidFill>
                <a:schemeClr val="bg1">
                  <a:alpha val="47000"/>
                </a:schemeClr>
              </a:solidFill>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'Summary Tables for Report'!$E$82</c:f>
              <c:numCache>
                <c:formatCode>General</c:formatCode>
                <c:ptCount val="1"/>
                <c:pt idx="0">
                  <c:v>2010</c:v>
                </c:pt>
              </c:numCache>
            </c:numRef>
          </c:cat>
          <c:val>
            <c:numRef>
              <c:f>'Summary Tables for Report'!$E$83</c:f>
              <c:numCache>
                <c:formatCode>0.0</c:formatCode>
                <c:ptCount val="1"/>
                <c:pt idx="0">
                  <c:v>29.949843875468684</c:v>
                </c:pt>
              </c:numCache>
            </c:numRef>
          </c:val>
          <c:extLst>
            <c:ext xmlns:c16="http://schemas.microsoft.com/office/drawing/2014/chart" uri="{C3380CC4-5D6E-409C-BE32-E72D297353CC}">
              <c16:uniqueId val="{00000000-D61B-43B5-9A69-AF3335545E8F}"/>
            </c:ext>
          </c:extLst>
        </c:ser>
        <c:ser>
          <c:idx val="1"/>
          <c:order val="1"/>
          <c:tx>
            <c:strRef>
              <c:f>'Summary Tables for Report'!$B$84</c:f>
              <c:strCache>
                <c:ptCount val="1"/>
                <c:pt idx="0">
                  <c:v>Mobile Energy Use</c:v>
                </c:pt>
              </c:strCache>
            </c:strRef>
          </c:tx>
          <c:invertIfNegative val="0"/>
          <c:dLbls>
            <c:spPr>
              <a:solidFill>
                <a:schemeClr val="bg1">
                  <a:alpha val="52000"/>
                </a:schemeClr>
              </a:solidFill>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'Summary Tables for Report'!$E$82</c:f>
              <c:numCache>
                <c:formatCode>General</c:formatCode>
                <c:ptCount val="1"/>
                <c:pt idx="0">
                  <c:v>2010</c:v>
                </c:pt>
              </c:numCache>
            </c:numRef>
          </c:cat>
          <c:val>
            <c:numRef>
              <c:f>'Summary Tables for Report'!$E$84</c:f>
              <c:numCache>
                <c:formatCode>0.0</c:formatCode>
                <c:ptCount val="1"/>
                <c:pt idx="0">
                  <c:v>26.070126059398621</c:v>
                </c:pt>
              </c:numCache>
            </c:numRef>
          </c:val>
          <c:extLst>
            <c:ext xmlns:c16="http://schemas.microsoft.com/office/drawing/2014/chart" uri="{C3380CC4-5D6E-409C-BE32-E72D297353CC}">
              <c16:uniqueId val="{00000001-D61B-43B5-9A69-AF3335545E8F}"/>
            </c:ext>
          </c:extLst>
        </c:ser>
        <c:ser>
          <c:idx val="2"/>
          <c:order val="2"/>
          <c:tx>
            <c:strRef>
              <c:f>'Summary Tables for Report'!$B$85</c:f>
              <c:strCache>
                <c:ptCount val="1"/>
                <c:pt idx="0">
                  <c:v>Stationary Energy Use:
Residential</c:v>
                </c:pt>
              </c:strCache>
            </c:strRef>
          </c:tx>
          <c:invertIfNegative val="0"/>
          <c:dLbls>
            <c:spPr>
              <a:solidFill>
                <a:schemeClr val="bg1">
                  <a:alpha val="53000"/>
                </a:schemeClr>
              </a:solidFill>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'Summary Tables for Report'!$E$82</c:f>
              <c:numCache>
                <c:formatCode>General</c:formatCode>
                <c:ptCount val="1"/>
                <c:pt idx="0">
                  <c:v>2010</c:v>
                </c:pt>
              </c:numCache>
            </c:numRef>
          </c:cat>
          <c:val>
            <c:numRef>
              <c:f>'Summary Tables for Report'!$E$85</c:f>
              <c:numCache>
                <c:formatCode>0.0</c:formatCode>
                <c:ptCount val="1"/>
                <c:pt idx="0">
                  <c:v>18.517927925698615</c:v>
                </c:pt>
              </c:numCache>
            </c:numRef>
          </c:val>
          <c:extLst>
            <c:ext xmlns:c16="http://schemas.microsoft.com/office/drawing/2014/chart" uri="{C3380CC4-5D6E-409C-BE32-E72D297353CC}">
              <c16:uniqueId val="{00000002-D61B-43B5-9A69-AF3335545E8F}"/>
            </c:ext>
          </c:extLst>
        </c:ser>
        <c:ser>
          <c:idx val="3"/>
          <c:order val="3"/>
          <c:tx>
            <c:strRef>
              <c:f>'Summary Tables for Report'!$B$86</c:f>
              <c:strCache>
                <c:ptCount val="1"/>
                <c:pt idx="0">
                  <c:v>Fuel Refining, Transmission, and Distribution</c:v>
                </c:pt>
              </c:strCache>
            </c:strRef>
          </c:tx>
          <c:invertIfNegative val="0"/>
          <c:dLbls>
            <c:dLbl>
              <c:idx val="0"/>
              <c:layout>
                <c:manualLayout>
                  <c:x val="0.10450466844336358"/>
                  <c:y val="-3.310698927646369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61B-43B5-9A69-AF3335545E8F}"/>
                </c:ext>
              </c:extLst>
            </c:dLbl>
            <c:spPr>
              <a:noFill/>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'Summary Tables for Report'!$E$82</c:f>
              <c:numCache>
                <c:formatCode>General</c:formatCode>
                <c:ptCount val="1"/>
                <c:pt idx="0">
                  <c:v>2010</c:v>
                </c:pt>
              </c:numCache>
            </c:numRef>
          </c:cat>
          <c:val>
            <c:numRef>
              <c:f>'Summary Tables for Report'!$E$86</c:f>
              <c:numCache>
                <c:formatCode>0.0</c:formatCode>
                <c:ptCount val="1"/>
                <c:pt idx="0">
                  <c:v>4.3318271432158868</c:v>
                </c:pt>
              </c:numCache>
            </c:numRef>
          </c:val>
          <c:extLst>
            <c:ext xmlns:c16="http://schemas.microsoft.com/office/drawing/2014/chart" uri="{C3380CC4-5D6E-409C-BE32-E72D297353CC}">
              <c16:uniqueId val="{00000004-D61B-43B5-9A69-AF3335545E8F}"/>
            </c:ext>
          </c:extLst>
        </c:ser>
        <c:ser>
          <c:idx val="4"/>
          <c:order val="4"/>
          <c:tx>
            <c:strRef>
              <c:f>'Summary Tables for Report'!$B$87</c:f>
              <c:strCache>
                <c:ptCount val="1"/>
                <c:pt idx="0">
                  <c:v>Industrial Processes</c:v>
                </c:pt>
              </c:strCache>
            </c:strRef>
          </c:tx>
          <c:invertIfNegative val="0"/>
          <c:dLbls>
            <c:dLbl>
              <c:idx val="0"/>
              <c:layout>
                <c:manualLayout>
                  <c:x val="0.10436466275144451"/>
                  <c:y val="-3.40179962989687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61B-43B5-9A69-AF3335545E8F}"/>
                </c:ext>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'Summary Tables for Report'!$E$82</c:f>
              <c:numCache>
                <c:formatCode>General</c:formatCode>
                <c:ptCount val="1"/>
                <c:pt idx="0">
                  <c:v>2010</c:v>
                </c:pt>
              </c:numCache>
            </c:numRef>
          </c:cat>
          <c:val>
            <c:numRef>
              <c:f>'Summary Tables for Report'!$E$87</c:f>
              <c:numCache>
                <c:formatCode>0.0</c:formatCode>
                <c:ptCount val="1"/>
                <c:pt idx="0">
                  <c:v>2.174444043577521</c:v>
                </c:pt>
              </c:numCache>
            </c:numRef>
          </c:val>
          <c:extLst>
            <c:ext xmlns:c16="http://schemas.microsoft.com/office/drawing/2014/chart" uri="{C3380CC4-5D6E-409C-BE32-E72D297353CC}">
              <c16:uniqueId val="{00000006-D61B-43B5-9A69-AF3335545E8F}"/>
            </c:ext>
          </c:extLst>
        </c:ser>
        <c:ser>
          <c:idx val="5"/>
          <c:order val="5"/>
          <c:tx>
            <c:strRef>
              <c:f>'Summary Tables for Report'!$B$88</c:f>
              <c:strCache>
                <c:ptCount val="1"/>
                <c:pt idx="0">
                  <c:v>Waste Management</c:v>
                </c:pt>
              </c:strCache>
            </c:strRef>
          </c:tx>
          <c:invertIfNegative val="0"/>
          <c:dLbls>
            <c:dLbl>
              <c:idx val="0"/>
              <c:layout>
                <c:manualLayout>
                  <c:x val="0.11799117811321935"/>
                  <c:y val="-1.653646322117623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1B-43B5-9A69-AF3335545E8F}"/>
                </c:ext>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'Summary Tables for Report'!$E$82</c:f>
              <c:numCache>
                <c:formatCode>General</c:formatCode>
                <c:ptCount val="1"/>
                <c:pt idx="0">
                  <c:v>2010</c:v>
                </c:pt>
              </c:numCache>
            </c:numRef>
          </c:cat>
          <c:val>
            <c:numRef>
              <c:f>'Summary Tables for Report'!$E$88</c:f>
              <c:numCache>
                <c:formatCode>0.0</c:formatCode>
                <c:ptCount val="1"/>
                <c:pt idx="0">
                  <c:v>1.5890237171907926</c:v>
                </c:pt>
              </c:numCache>
            </c:numRef>
          </c:val>
          <c:extLst>
            <c:ext xmlns:c16="http://schemas.microsoft.com/office/drawing/2014/chart" uri="{C3380CC4-5D6E-409C-BE32-E72D297353CC}">
              <c16:uniqueId val="{00000008-D61B-43B5-9A69-AF3335545E8F}"/>
            </c:ext>
          </c:extLst>
        </c:ser>
        <c:ser>
          <c:idx val="6"/>
          <c:order val="6"/>
          <c:tx>
            <c:strRef>
              <c:f>'Summary Tables for Report'!$B$89</c:f>
              <c:strCache>
                <c:ptCount val="1"/>
                <c:pt idx="0">
                  <c:v>Agriculture</c:v>
                </c:pt>
              </c:strCache>
            </c:strRef>
          </c:tx>
          <c:invertIfNegative val="0"/>
          <c:dLbls>
            <c:dLbl>
              <c:idx val="0"/>
              <c:layout>
                <c:manualLayout>
                  <c:x val="0.12284106462161963"/>
                  <c:y val="-8.299687595150009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61B-43B5-9A69-AF3335545E8F}"/>
                </c:ext>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'Summary Tables for Report'!$E$82</c:f>
              <c:numCache>
                <c:formatCode>General</c:formatCode>
                <c:ptCount val="1"/>
                <c:pt idx="0">
                  <c:v>2010</c:v>
                </c:pt>
              </c:numCache>
            </c:numRef>
          </c:cat>
          <c:val>
            <c:numRef>
              <c:f>'Summary Tables for Report'!$E$89</c:f>
              <c:numCache>
                <c:formatCode>0.0</c:formatCode>
                <c:ptCount val="1"/>
                <c:pt idx="0">
                  <c:v>0.37840953514642006</c:v>
                </c:pt>
              </c:numCache>
            </c:numRef>
          </c:val>
          <c:extLst>
            <c:ext xmlns:c16="http://schemas.microsoft.com/office/drawing/2014/chart" uri="{C3380CC4-5D6E-409C-BE32-E72D297353CC}">
              <c16:uniqueId val="{0000000A-D61B-43B5-9A69-AF3335545E8F}"/>
            </c:ext>
          </c:extLst>
        </c:ser>
        <c:ser>
          <c:idx val="7"/>
          <c:order val="7"/>
          <c:tx>
            <c:strRef>
              <c:f>'Summary Tables for Report'!$B$91</c:f>
              <c:strCache>
                <c:ptCount val="1"/>
                <c:pt idx="0">
                  <c:v>Land Use / Forestry</c:v>
                </c:pt>
              </c:strCache>
            </c:strRef>
          </c:tx>
          <c:invertIfNegative val="0"/>
          <c:dLbls>
            <c:dLbl>
              <c:idx val="0"/>
              <c:layout>
                <c:manualLayout>
                  <c:x val="0.1149551352877"/>
                  <c:y val="-8.828009103813786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61B-43B5-9A69-AF3335545E8F}"/>
                </c:ext>
              </c:extLst>
            </c:dLbl>
            <c:spPr>
              <a:solidFill>
                <a:schemeClr val="bg1">
                  <a:alpha val="50000"/>
                </a:schemeClr>
              </a:solidFill>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'Summary Tables for Report'!$E$82</c:f>
              <c:numCache>
                <c:formatCode>General</c:formatCode>
                <c:ptCount val="1"/>
                <c:pt idx="0">
                  <c:v>2010</c:v>
                </c:pt>
              </c:numCache>
            </c:numRef>
          </c:cat>
          <c:val>
            <c:numRef>
              <c:f>'Summary Tables for Report'!$E$91</c:f>
              <c:numCache>
                <c:formatCode>0.0</c:formatCode>
                <c:ptCount val="1"/>
                <c:pt idx="0">
                  <c:v>-1.8967316902937172</c:v>
                </c:pt>
              </c:numCache>
            </c:numRef>
          </c:val>
          <c:extLst>
            <c:ext xmlns:c16="http://schemas.microsoft.com/office/drawing/2014/chart" uri="{C3380CC4-5D6E-409C-BE32-E72D297353CC}">
              <c16:uniqueId val="{0000000C-D61B-43B5-9A69-AF3335545E8F}"/>
            </c:ext>
          </c:extLst>
        </c:ser>
        <c:dLbls>
          <c:showLegendKey val="0"/>
          <c:showVal val="1"/>
          <c:showCatName val="0"/>
          <c:showSerName val="0"/>
          <c:showPercent val="0"/>
          <c:showBubbleSize val="0"/>
        </c:dLbls>
        <c:gapWidth val="49"/>
        <c:overlap val="85"/>
        <c:axId val="189530112"/>
        <c:axId val="189531648"/>
      </c:barChart>
      <c:catAx>
        <c:axId val="189530112"/>
        <c:scaling>
          <c:orientation val="minMax"/>
        </c:scaling>
        <c:delete val="0"/>
        <c:axPos val="b"/>
        <c:numFmt formatCode="General" sourceLinked="1"/>
        <c:majorTickMark val="none"/>
        <c:minorTickMark val="none"/>
        <c:tickLblPos val="none"/>
        <c:crossAx val="189531648"/>
        <c:crosses val="autoZero"/>
        <c:auto val="1"/>
        <c:lblAlgn val="ctr"/>
        <c:lblOffset val="100"/>
        <c:noMultiLvlLbl val="0"/>
      </c:catAx>
      <c:valAx>
        <c:axId val="189531648"/>
        <c:scaling>
          <c:orientation val="minMax"/>
          <c:max val="30"/>
          <c:min val="-5"/>
        </c:scaling>
        <c:delete val="0"/>
        <c:axPos val="l"/>
        <c:majorGridlines>
          <c:spPr>
            <a:ln>
              <a:noFill/>
            </a:ln>
          </c:spPr>
        </c:majorGridlines>
        <c:title>
          <c:tx>
            <c:rich>
              <a:bodyPr rot="-5400000" vert="horz"/>
              <a:lstStyle/>
              <a:p>
                <a:pPr algn="ctr" rtl="0">
                  <a:defRPr/>
                </a:pPr>
                <a:r>
                  <a:rPr lang="en-US"/>
                  <a:t>MMTCO2e</a:t>
                </a:r>
              </a:p>
            </c:rich>
          </c:tx>
          <c:overlay val="0"/>
        </c:title>
        <c:numFmt formatCode="0" sourceLinked="0"/>
        <c:majorTickMark val="out"/>
        <c:minorTickMark val="none"/>
        <c:tickLblPos val="nextTo"/>
        <c:crossAx val="189530112"/>
        <c:crosses val="autoZero"/>
        <c:crossBetween val="between"/>
        <c:majorUnit val="5"/>
      </c:valAx>
      <c:spPr>
        <a:noFill/>
      </c:spPr>
    </c:plotArea>
    <c:legend>
      <c:legendPos val="r"/>
      <c:layout>
        <c:manualLayout>
          <c:xMode val="edge"/>
          <c:yMode val="edge"/>
          <c:x val="0.57539546701258459"/>
          <c:y val="8.2997744901349854E-2"/>
          <c:w val="0.34523313935109529"/>
          <c:h val="0.87007479225146989"/>
        </c:manualLayout>
      </c:layout>
      <c:overlay val="1"/>
    </c:legend>
    <c:plotVisOnly val="1"/>
    <c:dispBlanksAs val="gap"/>
    <c:showDLblsOverMax val="0"/>
  </c:chart>
  <c:spPr>
    <a:noFill/>
    <a:ln>
      <a:noFill/>
    </a:ln>
  </c:spPr>
  <c:txPr>
    <a:bodyPr/>
    <a:lstStyle/>
    <a:p>
      <a:pPr>
        <a:defRPr sz="1800" b="1"/>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1"/>
          <c:order val="0"/>
          <c:tx>
            <c:strRef>
              <c:f>'Generation Mix'!$A$25</c:f>
              <c:strCache>
                <c:ptCount val="1"/>
                <c:pt idx="0">
                  <c:v>Fossil Fuel</c:v>
                </c:pt>
              </c:strCache>
            </c:strRef>
          </c:tx>
          <c:invertIfNegative val="0"/>
          <c:dLbls>
            <c:spPr>
              <a:solidFill>
                <a:schemeClr val="bg1">
                  <a:alpha val="50000"/>
                </a:schemeClr>
              </a:solidFill>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'Generation Mix'!$B$24:$D$24</c:f>
              <c:numCache>
                <c:formatCode>General</c:formatCode>
                <c:ptCount val="3"/>
                <c:pt idx="0">
                  <c:v>2005</c:v>
                </c:pt>
                <c:pt idx="1">
                  <c:v>2010</c:v>
                </c:pt>
                <c:pt idx="2">
                  <c:v>2015</c:v>
                </c:pt>
              </c:numCache>
            </c:numRef>
          </c:cat>
          <c:val>
            <c:numRef>
              <c:f>'Generation Mix'!$B$25:$D$25</c:f>
              <c:numCache>
                <c:formatCode>0.0</c:formatCode>
                <c:ptCount val="3"/>
                <c:pt idx="0">
                  <c:v>58.7</c:v>
                </c:pt>
                <c:pt idx="1">
                  <c:v>57.128600000000006</c:v>
                </c:pt>
                <c:pt idx="2">
                  <c:v>55.400000000000006</c:v>
                </c:pt>
              </c:numCache>
            </c:numRef>
          </c:val>
          <c:extLst>
            <c:ext xmlns:c16="http://schemas.microsoft.com/office/drawing/2014/chart" uri="{C3380CC4-5D6E-409C-BE32-E72D297353CC}">
              <c16:uniqueId val="{00000000-BA35-447E-A204-C0BDF870AE8E}"/>
            </c:ext>
          </c:extLst>
        </c:ser>
        <c:ser>
          <c:idx val="2"/>
          <c:order val="1"/>
          <c:tx>
            <c:strRef>
              <c:f>'Generation Mix'!$A$26</c:f>
              <c:strCache>
                <c:ptCount val="1"/>
                <c:pt idx="0">
                  <c:v>Nuclear</c:v>
                </c:pt>
              </c:strCache>
            </c:strRef>
          </c:tx>
          <c:invertIfNegative val="0"/>
          <c:dLbls>
            <c:spPr>
              <a:solidFill>
                <a:schemeClr val="bg1">
                  <a:alpha val="50000"/>
                </a:schemeClr>
              </a:solidFill>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'Generation Mix'!$B$24:$D$24</c:f>
              <c:numCache>
                <c:formatCode>General</c:formatCode>
                <c:ptCount val="3"/>
                <c:pt idx="0">
                  <c:v>2005</c:v>
                </c:pt>
                <c:pt idx="1">
                  <c:v>2010</c:v>
                </c:pt>
                <c:pt idx="2">
                  <c:v>2015</c:v>
                </c:pt>
              </c:numCache>
            </c:numRef>
          </c:cat>
          <c:val>
            <c:numRef>
              <c:f>'Generation Mix'!$B$26:$D$26</c:f>
              <c:numCache>
                <c:formatCode>0.0</c:formatCode>
                <c:ptCount val="3"/>
                <c:pt idx="0">
                  <c:v>38.4</c:v>
                </c:pt>
                <c:pt idx="1">
                  <c:v>39.905900000000003</c:v>
                </c:pt>
                <c:pt idx="2">
                  <c:v>40.5</c:v>
                </c:pt>
              </c:numCache>
            </c:numRef>
          </c:val>
          <c:extLst>
            <c:ext xmlns:c16="http://schemas.microsoft.com/office/drawing/2014/chart" uri="{C3380CC4-5D6E-409C-BE32-E72D297353CC}">
              <c16:uniqueId val="{00000001-BA35-447E-A204-C0BDF870AE8E}"/>
            </c:ext>
          </c:extLst>
        </c:ser>
        <c:ser>
          <c:idx val="3"/>
          <c:order val="2"/>
          <c:tx>
            <c:strRef>
              <c:f>'Generation Mix'!$A$27</c:f>
              <c:strCache>
                <c:ptCount val="1"/>
                <c:pt idx="0">
                  <c:v>Renewable</c:v>
                </c:pt>
              </c:strCache>
            </c:strRef>
          </c:tx>
          <c:invertIfNegative val="0"/>
          <c:dLbls>
            <c:spPr>
              <a:solidFill>
                <a:schemeClr val="bg1">
                  <a:alpha val="50000"/>
                </a:schemeClr>
              </a:solidFill>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'Generation Mix'!$B$24:$D$24</c:f>
              <c:numCache>
                <c:formatCode>General</c:formatCode>
                <c:ptCount val="3"/>
                <c:pt idx="0">
                  <c:v>2005</c:v>
                </c:pt>
                <c:pt idx="1">
                  <c:v>2010</c:v>
                </c:pt>
                <c:pt idx="2">
                  <c:v>2015</c:v>
                </c:pt>
              </c:numCache>
            </c:numRef>
          </c:cat>
          <c:val>
            <c:numRef>
              <c:f>'Generation Mix'!$B$27:$D$27</c:f>
              <c:numCache>
                <c:formatCode>0.0</c:formatCode>
                <c:ptCount val="3"/>
                <c:pt idx="0">
                  <c:v>3.0000000000000004</c:v>
                </c:pt>
                <c:pt idx="1">
                  <c:v>2.9656000000000002</c:v>
                </c:pt>
                <c:pt idx="2">
                  <c:v>4</c:v>
                </c:pt>
              </c:numCache>
            </c:numRef>
          </c:val>
          <c:extLst>
            <c:ext xmlns:c16="http://schemas.microsoft.com/office/drawing/2014/chart" uri="{C3380CC4-5D6E-409C-BE32-E72D297353CC}">
              <c16:uniqueId val="{00000002-BA35-447E-A204-C0BDF870AE8E}"/>
            </c:ext>
          </c:extLst>
        </c:ser>
        <c:dLbls>
          <c:showLegendKey val="0"/>
          <c:showVal val="0"/>
          <c:showCatName val="0"/>
          <c:showSerName val="0"/>
          <c:showPercent val="0"/>
          <c:showBubbleSize val="0"/>
        </c:dLbls>
        <c:gapWidth val="150"/>
        <c:overlap val="100"/>
        <c:axId val="189682816"/>
        <c:axId val="189684352"/>
      </c:barChart>
      <c:catAx>
        <c:axId val="189682816"/>
        <c:scaling>
          <c:orientation val="minMax"/>
        </c:scaling>
        <c:delete val="0"/>
        <c:axPos val="b"/>
        <c:numFmt formatCode="General" sourceLinked="1"/>
        <c:majorTickMark val="out"/>
        <c:minorTickMark val="none"/>
        <c:tickLblPos val="nextTo"/>
        <c:crossAx val="189684352"/>
        <c:crosses val="autoZero"/>
        <c:auto val="1"/>
        <c:lblAlgn val="ctr"/>
        <c:lblOffset val="100"/>
        <c:noMultiLvlLbl val="0"/>
      </c:catAx>
      <c:valAx>
        <c:axId val="189684352"/>
        <c:scaling>
          <c:orientation val="minMax"/>
          <c:max val="100"/>
        </c:scaling>
        <c:delete val="0"/>
        <c:axPos val="l"/>
        <c:majorGridlines/>
        <c:title>
          <c:tx>
            <c:rich>
              <a:bodyPr rot="-5400000" vert="horz"/>
              <a:lstStyle/>
              <a:p>
                <a:pPr>
                  <a:defRPr/>
                </a:pPr>
                <a:r>
                  <a:rPr lang="en-US"/>
                  <a:t>Percent</a:t>
                </a:r>
              </a:p>
            </c:rich>
          </c:tx>
          <c:overlay val="0"/>
        </c:title>
        <c:numFmt formatCode="0" sourceLinked="0"/>
        <c:majorTickMark val="out"/>
        <c:minorTickMark val="none"/>
        <c:tickLblPos val="nextTo"/>
        <c:crossAx val="189682816"/>
        <c:crosses val="autoZero"/>
        <c:crossBetween val="between"/>
        <c:minorUnit val="5"/>
      </c:valAx>
    </c:plotArea>
    <c:legend>
      <c:legendPos val="r"/>
      <c:overlay val="0"/>
    </c:legend>
    <c:plotVisOnly val="1"/>
    <c:dispBlanksAs val="gap"/>
    <c:showDLblsOverMax val="0"/>
  </c:chart>
  <c:txPr>
    <a:bodyPr/>
    <a:lstStyle/>
    <a:p>
      <a:pPr>
        <a:defRPr sz="1800" b="1"/>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1"/>
          <c:order val="0"/>
          <c:tx>
            <c:strRef>
              <c:f>'Generation Mix'!$A$17</c:f>
              <c:strCache>
                <c:ptCount val="1"/>
                <c:pt idx="0">
                  <c:v>Coal</c:v>
                </c:pt>
              </c:strCache>
            </c:strRef>
          </c:tx>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FC-4A6B-989E-A6D342A4EDF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FC-4A6B-989E-A6D342A4EDF4}"/>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FC-4A6B-989E-A6D342A4EDF4}"/>
                </c:ext>
              </c:extLst>
            </c:dLbl>
            <c:spPr>
              <a:solidFill>
                <a:schemeClr val="bg1">
                  <a:alpha val="50000"/>
                </a:schemeClr>
              </a:solidFill>
            </c:spPr>
            <c:showLegendKey val="0"/>
            <c:showVal val="0"/>
            <c:showCatName val="0"/>
            <c:showSerName val="0"/>
            <c:showPercent val="0"/>
            <c:showBubbleSize val="0"/>
            <c:extLst>
              <c:ext xmlns:c15="http://schemas.microsoft.com/office/drawing/2012/chart" uri="{CE6537A1-D6FC-4f65-9D91-7224C49458BB}">
                <c15:showLeaderLines val="0"/>
              </c:ext>
            </c:extLst>
          </c:dLbls>
          <c:cat>
            <c:numRef>
              <c:f>'Generation Mix'!$B$16:$D$16</c:f>
              <c:numCache>
                <c:formatCode>General</c:formatCode>
                <c:ptCount val="3"/>
                <c:pt idx="0">
                  <c:v>2005</c:v>
                </c:pt>
                <c:pt idx="1">
                  <c:v>2010</c:v>
                </c:pt>
                <c:pt idx="2">
                  <c:v>2015</c:v>
                </c:pt>
              </c:numCache>
            </c:numRef>
          </c:cat>
          <c:val>
            <c:numRef>
              <c:f>'Generation Mix'!$B$17:$D$17</c:f>
              <c:numCache>
                <c:formatCode>0.0</c:formatCode>
                <c:ptCount val="3"/>
                <c:pt idx="0">
                  <c:v>44.9</c:v>
                </c:pt>
                <c:pt idx="1">
                  <c:v>35.274500000000003</c:v>
                </c:pt>
                <c:pt idx="2">
                  <c:v>23.3</c:v>
                </c:pt>
              </c:numCache>
            </c:numRef>
          </c:val>
          <c:extLst>
            <c:ext xmlns:c16="http://schemas.microsoft.com/office/drawing/2014/chart" uri="{C3380CC4-5D6E-409C-BE32-E72D297353CC}">
              <c16:uniqueId val="{00000003-ACFC-4A6B-989E-A6D342A4EDF4}"/>
            </c:ext>
          </c:extLst>
        </c:ser>
        <c:ser>
          <c:idx val="2"/>
          <c:order val="1"/>
          <c:tx>
            <c:strRef>
              <c:f>'Generation Mix'!$A$18</c:f>
              <c:strCache>
                <c:ptCount val="1"/>
                <c:pt idx="0">
                  <c:v>Nuclear</c:v>
                </c:pt>
              </c:strCache>
            </c:strRef>
          </c:tx>
          <c:invertIfNegative val="0"/>
          <c:dLbls>
            <c:spPr>
              <a:solidFill>
                <a:schemeClr val="bg1">
                  <a:alpha val="50000"/>
                </a:schemeClr>
              </a:solidFill>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'Generation Mix'!$B$16:$D$16</c:f>
              <c:numCache>
                <c:formatCode>General</c:formatCode>
                <c:ptCount val="3"/>
                <c:pt idx="0">
                  <c:v>2005</c:v>
                </c:pt>
                <c:pt idx="1">
                  <c:v>2010</c:v>
                </c:pt>
                <c:pt idx="2">
                  <c:v>2015</c:v>
                </c:pt>
              </c:numCache>
            </c:numRef>
          </c:cat>
          <c:val>
            <c:numRef>
              <c:f>'Generation Mix'!$B$18:$D$18</c:f>
              <c:numCache>
                <c:formatCode>0.0</c:formatCode>
                <c:ptCount val="3"/>
                <c:pt idx="0">
                  <c:v>38.4</c:v>
                </c:pt>
                <c:pt idx="1">
                  <c:v>39.905900000000003</c:v>
                </c:pt>
                <c:pt idx="2">
                  <c:v>40.5</c:v>
                </c:pt>
              </c:numCache>
            </c:numRef>
          </c:val>
          <c:extLst>
            <c:ext xmlns:c16="http://schemas.microsoft.com/office/drawing/2014/chart" uri="{C3380CC4-5D6E-409C-BE32-E72D297353CC}">
              <c16:uniqueId val="{00000004-ACFC-4A6B-989E-A6D342A4EDF4}"/>
            </c:ext>
          </c:extLst>
        </c:ser>
        <c:ser>
          <c:idx val="3"/>
          <c:order val="2"/>
          <c:tx>
            <c:strRef>
              <c:f>'Generation Mix'!$A$19</c:f>
              <c:strCache>
                <c:ptCount val="1"/>
                <c:pt idx="0">
                  <c:v>Gas</c:v>
                </c:pt>
              </c:strCache>
            </c:strRef>
          </c:tx>
          <c:invertIfNegative val="0"/>
          <c:dLbls>
            <c:spPr>
              <a:solidFill>
                <a:schemeClr val="bg1">
                  <a:alpha val="50000"/>
                </a:schemeClr>
              </a:solidFill>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'Generation Mix'!$B$16:$D$16</c:f>
              <c:numCache>
                <c:formatCode>General</c:formatCode>
                <c:ptCount val="3"/>
                <c:pt idx="0">
                  <c:v>2005</c:v>
                </c:pt>
                <c:pt idx="1">
                  <c:v>2010</c:v>
                </c:pt>
                <c:pt idx="2">
                  <c:v>2015</c:v>
                </c:pt>
              </c:numCache>
            </c:numRef>
          </c:cat>
          <c:val>
            <c:numRef>
              <c:f>'Generation Mix'!$B$19:$D$19</c:f>
              <c:numCache>
                <c:formatCode>0.0</c:formatCode>
                <c:ptCount val="3"/>
                <c:pt idx="0">
                  <c:v>9.6</c:v>
                </c:pt>
                <c:pt idx="1">
                  <c:v>20.619199999999999</c:v>
                </c:pt>
                <c:pt idx="2">
                  <c:v>30.7</c:v>
                </c:pt>
              </c:numCache>
            </c:numRef>
          </c:val>
          <c:extLst>
            <c:ext xmlns:c16="http://schemas.microsoft.com/office/drawing/2014/chart" uri="{C3380CC4-5D6E-409C-BE32-E72D297353CC}">
              <c16:uniqueId val="{00000005-ACFC-4A6B-989E-A6D342A4EDF4}"/>
            </c:ext>
          </c:extLst>
        </c:ser>
        <c:ser>
          <c:idx val="4"/>
          <c:order val="3"/>
          <c:tx>
            <c:strRef>
              <c:f>'Generation Mix'!$A$20</c:f>
              <c:strCache>
                <c:ptCount val="1"/>
                <c:pt idx="0">
                  <c:v>Oil</c:v>
                </c:pt>
              </c:strCache>
            </c:strRef>
          </c:tx>
          <c:invertIfNegative val="0"/>
          <c:dLbls>
            <c:dLbl>
              <c:idx val="0"/>
              <c:layout>
                <c:manualLayout>
                  <c:x val="-8.9710441083718409E-2"/>
                  <c:y val="5.60149639153174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CFC-4A6B-989E-A6D342A4EDF4}"/>
                </c:ext>
              </c:extLst>
            </c:dLbl>
            <c:dLbl>
              <c:idx val="1"/>
              <c:layout>
                <c:manualLayout>
                  <c:x val="-9.1230957034289906E-2"/>
                  <c:y val="6.81921299838647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CFC-4A6B-989E-A6D342A4EDF4}"/>
                </c:ext>
              </c:extLst>
            </c:dLbl>
            <c:dLbl>
              <c:idx val="2"/>
              <c:layout>
                <c:manualLayout>
                  <c:x val="-9.2751472984861402E-2"/>
                  <c:y val="5.60149639153174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CFC-4A6B-989E-A6D342A4EDF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'Generation Mix'!$B$16:$D$16</c:f>
              <c:numCache>
                <c:formatCode>General</c:formatCode>
                <c:ptCount val="3"/>
                <c:pt idx="0">
                  <c:v>2005</c:v>
                </c:pt>
                <c:pt idx="1">
                  <c:v>2010</c:v>
                </c:pt>
                <c:pt idx="2">
                  <c:v>2015</c:v>
                </c:pt>
              </c:numCache>
            </c:numRef>
          </c:cat>
          <c:val>
            <c:numRef>
              <c:f>'Generation Mix'!$B$20:$D$20</c:f>
              <c:numCache>
                <c:formatCode>0.0</c:formatCode>
                <c:ptCount val="3"/>
                <c:pt idx="0">
                  <c:v>3.5</c:v>
                </c:pt>
                <c:pt idx="1">
                  <c:v>0.54759999999999998</c:v>
                </c:pt>
                <c:pt idx="2">
                  <c:v>0.7</c:v>
                </c:pt>
              </c:numCache>
            </c:numRef>
          </c:val>
          <c:extLst>
            <c:ext xmlns:c16="http://schemas.microsoft.com/office/drawing/2014/chart" uri="{C3380CC4-5D6E-409C-BE32-E72D297353CC}">
              <c16:uniqueId val="{00000009-ACFC-4A6B-989E-A6D342A4EDF4}"/>
            </c:ext>
          </c:extLst>
        </c:ser>
        <c:ser>
          <c:idx val="5"/>
          <c:order val="4"/>
          <c:tx>
            <c:strRef>
              <c:f>'Generation Mix'!$A$21</c:f>
              <c:strCache>
                <c:ptCount val="1"/>
                <c:pt idx="0">
                  <c:v>Renewable</c:v>
                </c:pt>
              </c:strCache>
            </c:strRef>
          </c:tx>
          <c:invertIfNegative val="0"/>
          <c:dLbls>
            <c:dLbl>
              <c:idx val="0"/>
              <c:layout>
                <c:manualLayout>
                  <c:x val="-8.9710441083718409E-2"/>
                  <c:y val="3.6531498205641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CFC-4A6B-989E-A6D342A4EDF4}"/>
                </c:ext>
              </c:extLst>
            </c:dLbl>
            <c:dLbl>
              <c:idx val="1"/>
              <c:layout>
                <c:manualLayout>
                  <c:x val="-8.9710441083718409E-2"/>
                  <c:y val="2.92251985645134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CFC-4A6B-989E-A6D342A4EDF4}"/>
                </c:ext>
              </c:extLst>
            </c:dLbl>
            <c:dLbl>
              <c:idx val="2"/>
              <c:layout>
                <c:manualLayout>
                  <c:x val="-9.2751472984861402E-2"/>
                  <c:y val="2.4354332137094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CFC-4A6B-989E-A6D342A4EDF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'Generation Mix'!$B$16:$D$16</c:f>
              <c:numCache>
                <c:formatCode>General</c:formatCode>
                <c:ptCount val="3"/>
                <c:pt idx="0">
                  <c:v>2005</c:v>
                </c:pt>
                <c:pt idx="1">
                  <c:v>2010</c:v>
                </c:pt>
                <c:pt idx="2">
                  <c:v>2015</c:v>
                </c:pt>
              </c:numCache>
            </c:numRef>
          </c:cat>
          <c:val>
            <c:numRef>
              <c:f>'Generation Mix'!$B$21:$D$21</c:f>
              <c:numCache>
                <c:formatCode>0.0</c:formatCode>
                <c:ptCount val="3"/>
                <c:pt idx="0">
                  <c:v>3.0000000000000004</c:v>
                </c:pt>
                <c:pt idx="1">
                  <c:v>2.9656000000000002</c:v>
                </c:pt>
                <c:pt idx="2">
                  <c:v>4</c:v>
                </c:pt>
              </c:numCache>
            </c:numRef>
          </c:val>
          <c:extLst>
            <c:ext xmlns:c16="http://schemas.microsoft.com/office/drawing/2014/chart" uri="{C3380CC4-5D6E-409C-BE32-E72D297353CC}">
              <c16:uniqueId val="{0000000D-ACFC-4A6B-989E-A6D342A4EDF4}"/>
            </c:ext>
          </c:extLst>
        </c:ser>
        <c:ser>
          <c:idx val="6"/>
          <c:order val="5"/>
          <c:tx>
            <c:strRef>
              <c:f>'Generation Mix'!$A$22</c:f>
              <c:strCache>
                <c:ptCount val="1"/>
                <c:pt idx="0">
                  <c:v>Other</c:v>
                </c:pt>
              </c:strCache>
            </c:strRef>
          </c:tx>
          <c:invertIfNegative val="0"/>
          <c:dLbls>
            <c:dLbl>
              <c:idx val="0"/>
              <c:layout>
                <c:manualLayout>
                  <c:x val="-8.9710441083718409E-2"/>
                  <c:y val="4.87086642741891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CFC-4A6B-989E-A6D342A4EDF4}"/>
                </c:ext>
              </c:extLst>
            </c:dLbl>
            <c:dLbl>
              <c:idx val="1"/>
              <c:layout>
                <c:manualLayout>
                  <c:x val="-9.1230957034289906E-2"/>
                  <c:y val="-2.43543321370945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CFC-4A6B-989E-A6D342A4EDF4}"/>
                </c:ext>
              </c:extLst>
            </c:dLbl>
            <c:dLbl>
              <c:idx val="2"/>
              <c:layout>
                <c:manualLayout>
                  <c:x val="-9.1230957034289906E-2"/>
                  <c:y val="1.3952841602460258E-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CFC-4A6B-989E-A6D342A4EDF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'Generation Mix'!$B$16:$D$16</c:f>
              <c:numCache>
                <c:formatCode>General</c:formatCode>
                <c:ptCount val="3"/>
                <c:pt idx="0">
                  <c:v>2005</c:v>
                </c:pt>
                <c:pt idx="1">
                  <c:v>2010</c:v>
                </c:pt>
                <c:pt idx="2">
                  <c:v>2015</c:v>
                </c:pt>
              </c:numCache>
            </c:numRef>
          </c:cat>
          <c:val>
            <c:numRef>
              <c:f>'Generation Mix'!$B$22:$D$22</c:f>
              <c:numCache>
                <c:formatCode>0.0</c:formatCode>
                <c:ptCount val="3"/>
                <c:pt idx="0">
                  <c:v>0.7</c:v>
                </c:pt>
                <c:pt idx="1">
                  <c:v>0.68730000000000002</c:v>
                </c:pt>
                <c:pt idx="2">
                  <c:v>0.7</c:v>
                </c:pt>
              </c:numCache>
            </c:numRef>
          </c:val>
          <c:extLst>
            <c:ext xmlns:c16="http://schemas.microsoft.com/office/drawing/2014/chart" uri="{C3380CC4-5D6E-409C-BE32-E72D297353CC}">
              <c16:uniqueId val="{00000011-ACFC-4A6B-989E-A6D342A4EDF4}"/>
            </c:ext>
          </c:extLst>
        </c:ser>
        <c:dLbls>
          <c:showLegendKey val="0"/>
          <c:showVal val="0"/>
          <c:showCatName val="0"/>
          <c:showSerName val="0"/>
          <c:showPercent val="0"/>
          <c:showBubbleSize val="0"/>
        </c:dLbls>
        <c:gapWidth val="150"/>
        <c:overlap val="100"/>
        <c:axId val="189631872"/>
        <c:axId val="189645952"/>
      </c:barChart>
      <c:catAx>
        <c:axId val="189631872"/>
        <c:scaling>
          <c:orientation val="minMax"/>
        </c:scaling>
        <c:delete val="0"/>
        <c:axPos val="b"/>
        <c:numFmt formatCode="General" sourceLinked="1"/>
        <c:majorTickMark val="out"/>
        <c:minorTickMark val="none"/>
        <c:tickLblPos val="nextTo"/>
        <c:crossAx val="189645952"/>
        <c:crosses val="autoZero"/>
        <c:auto val="1"/>
        <c:lblAlgn val="ctr"/>
        <c:lblOffset val="100"/>
        <c:noMultiLvlLbl val="0"/>
      </c:catAx>
      <c:valAx>
        <c:axId val="189645952"/>
        <c:scaling>
          <c:orientation val="minMax"/>
          <c:max val="100"/>
          <c:min val="0"/>
        </c:scaling>
        <c:delete val="0"/>
        <c:axPos val="l"/>
        <c:majorGridlines/>
        <c:title>
          <c:tx>
            <c:rich>
              <a:bodyPr rot="-5400000" vert="horz"/>
              <a:lstStyle/>
              <a:p>
                <a:pPr>
                  <a:defRPr/>
                </a:pPr>
                <a:r>
                  <a:rPr lang="en-US" dirty="0"/>
                  <a:t>Percent</a:t>
                </a:r>
              </a:p>
            </c:rich>
          </c:tx>
          <c:overlay val="0"/>
        </c:title>
        <c:numFmt formatCode="0" sourceLinked="0"/>
        <c:majorTickMark val="out"/>
        <c:minorTickMark val="none"/>
        <c:tickLblPos val="nextTo"/>
        <c:crossAx val="189631872"/>
        <c:crosses val="autoZero"/>
        <c:crossBetween val="between"/>
        <c:minorUnit val="5"/>
      </c:valAx>
    </c:plotArea>
    <c:legend>
      <c:legendPos val="r"/>
      <c:overlay val="0"/>
    </c:legend>
    <c:plotVisOnly val="1"/>
    <c:dispBlanksAs val="gap"/>
    <c:showDLblsOverMax val="0"/>
  </c:chart>
  <c:txPr>
    <a:bodyPr/>
    <a:lstStyle/>
    <a:p>
      <a:pPr>
        <a:defRPr sz="1800" b="1"/>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1"/>
          <c:order val="0"/>
          <c:tx>
            <c:strRef>
              <c:f>'Generation Mix'!$A$17</c:f>
              <c:strCache>
                <c:ptCount val="1"/>
                <c:pt idx="0">
                  <c:v>Coal</c:v>
                </c:pt>
              </c:strCache>
            </c:strRef>
          </c:tx>
          <c:invertIfNegative val="0"/>
          <c:cat>
            <c:numRef>
              <c:f>'Generation Mix'!$B$16:$D$16</c:f>
              <c:numCache>
                <c:formatCode>General</c:formatCode>
                <c:ptCount val="3"/>
                <c:pt idx="0">
                  <c:v>2005</c:v>
                </c:pt>
                <c:pt idx="1">
                  <c:v>2010</c:v>
                </c:pt>
                <c:pt idx="2">
                  <c:v>2015</c:v>
                </c:pt>
              </c:numCache>
            </c:numRef>
          </c:cat>
          <c:val>
            <c:numRef>
              <c:f>'Generation Mix'!$B$17:$D$17</c:f>
              <c:numCache>
                <c:formatCode>0.0</c:formatCode>
                <c:ptCount val="3"/>
                <c:pt idx="0">
                  <c:v>44.9</c:v>
                </c:pt>
                <c:pt idx="1">
                  <c:v>35.274500000000003</c:v>
                </c:pt>
                <c:pt idx="2">
                  <c:v>23.3</c:v>
                </c:pt>
              </c:numCache>
            </c:numRef>
          </c:val>
          <c:extLst>
            <c:ext xmlns:c16="http://schemas.microsoft.com/office/drawing/2014/chart" uri="{C3380CC4-5D6E-409C-BE32-E72D297353CC}">
              <c16:uniqueId val="{00000000-2FFE-47B7-8963-F20B4EE44B91}"/>
            </c:ext>
          </c:extLst>
        </c:ser>
        <c:ser>
          <c:idx val="2"/>
          <c:order val="1"/>
          <c:tx>
            <c:strRef>
              <c:f>'Generation Mix'!$A$18</c:f>
              <c:strCache>
                <c:ptCount val="1"/>
                <c:pt idx="0">
                  <c:v>Nuclear</c:v>
                </c:pt>
              </c:strCache>
            </c:strRef>
          </c:tx>
          <c:invertIfNegative val="0"/>
          <c:cat>
            <c:numRef>
              <c:f>'Generation Mix'!$B$16:$D$16</c:f>
              <c:numCache>
                <c:formatCode>General</c:formatCode>
                <c:ptCount val="3"/>
                <c:pt idx="0">
                  <c:v>2005</c:v>
                </c:pt>
                <c:pt idx="1">
                  <c:v>2010</c:v>
                </c:pt>
                <c:pt idx="2">
                  <c:v>2015</c:v>
                </c:pt>
              </c:numCache>
            </c:numRef>
          </c:cat>
          <c:val>
            <c:numRef>
              <c:f>'Generation Mix'!$B$18:$D$18</c:f>
              <c:numCache>
                <c:formatCode>0.0</c:formatCode>
                <c:ptCount val="3"/>
                <c:pt idx="0">
                  <c:v>38.4</c:v>
                </c:pt>
                <c:pt idx="1">
                  <c:v>39.905900000000003</c:v>
                </c:pt>
                <c:pt idx="2">
                  <c:v>40.5</c:v>
                </c:pt>
              </c:numCache>
            </c:numRef>
          </c:val>
          <c:extLst>
            <c:ext xmlns:c16="http://schemas.microsoft.com/office/drawing/2014/chart" uri="{C3380CC4-5D6E-409C-BE32-E72D297353CC}">
              <c16:uniqueId val="{00000001-2FFE-47B7-8963-F20B4EE44B91}"/>
            </c:ext>
          </c:extLst>
        </c:ser>
        <c:ser>
          <c:idx val="3"/>
          <c:order val="2"/>
          <c:tx>
            <c:strRef>
              <c:f>'Generation Mix'!$A$19</c:f>
              <c:strCache>
                <c:ptCount val="1"/>
                <c:pt idx="0">
                  <c:v>Gas</c:v>
                </c:pt>
              </c:strCache>
            </c:strRef>
          </c:tx>
          <c:invertIfNegative val="0"/>
          <c:cat>
            <c:numRef>
              <c:f>'Generation Mix'!$B$16:$D$16</c:f>
              <c:numCache>
                <c:formatCode>General</c:formatCode>
                <c:ptCount val="3"/>
                <c:pt idx="0">
                  <c:v>2005</c:v>
                </c:pt>
                <c:pt idx="1">
                  <c:v>2010</c:v>
                </c:pt>
                <c:pt idx="2">
                  <c:v>2015</c:v>
                </c:pt>
              </c:numCache>
            </c:numRef>
          </c:cat>
          <c:val>
            <c:numRef>
              <c:f>'Generation Mix'!$B$19:$D$19</c:f>
              <c:numCache>
                <c:formatCode>0.0</c:formatCode>
                <c:ptCount val="3"/>
                <c:pt idx="0">
                  <c:v>9.6</c:v>
                </c:pt>
                <c:pt idx="1">
                  <c:v>20.619199999999999</c:v>
                </c:pt>
                <c:pt idx="2">
                  <c:v>30.7</c:v>
                </c:pt>
              </c:numCache>
            </c:numRef>
          </c:val>
          <c:extLst>
            <c:ext xmlns:c16="http://schemas.microsoft.com/office/drawing/2014/chart" uri="{C3380CC4-5D6E-409C-BE32-E72D297353CC}">
              <c16:uniqueId val="{00000002-2FFE-47B7-8963-F20B4EE44B91}"/>
            </c:ext>
          </c:extLst>
        </c:ser>
        <c:ser>
          <c:idx val="4"/>
          <c:order val="3"/>
          <c:tx>
            <c:strRef>
              <c:f>'Generation Mix'!$A$20</c:f>
              <c:strCache>
                <c:ptCount val="1"/>
                <c:pt idx="0">
                  <c:v>Oil</c:v>
                </c:pt>
              </c:strCache>
            </c:strRef>
          </c:tx>
          <c:invertIfNegative val="0"/>
          <c:cat>
            <c:numRef>
              <c:f>'Generation Mix'!$B$16:$D$16</c:f>
              <c:numCache>
                <c:formatCode>General</c:formatCode>
                <c:ptCount val="3"/>
                <c:pt idx="0">
                  <c:v>2005</c:v>
                </c:pt>
                <c:pt idx="1">
                  <c:v>2010</c:v>
                </c:pt>
                <c:pt idx="2">
                  <c:v>2015</c:v>
                </c:pt>
              </c:numCache>
            </c:numRef>
          </c:cat>
          <c:val>
            <c:numRef>
              <c:f>'Generation Mix'!$B$20:$D$20</c:f>
              <c:numCache>
                <c:formatCode>0.0</c:formatCode>
                <c:ptCount val="3"/>
                <c:pt idx="0">
                  <c:v>3.5</c:v>
                </c:pt>
                <c:pt idx="1">
                  <c:v>0.54759999999999998</c:v>
                </c:pt>
                <c:pt idx="2">
                  <c:v>0.7</c:v>
                </c:pt>
              </c:numCache>
            </c:numRef>
          </c:val>
          <c:extLst>
            <c:ext xmlns:c16="http://schemas.microsoft.com/office/drawing/2014/chart" uri="{C3380CC4-5D6E-409C-BE32-E72D297353CC}">
              <c16:uniqueId val="{00000003-2FFE-47B7-8963-F20B4EE44B91}"/>
            </c:ext>
          </c:extLst>
        </c:ser>
        <c:ser>
          <c:idx val="5"/>
          <c:order val="4"/>
          <c:tx>
            <c:strRef>
              <c:f>'Generation Mix'!$A$21</c:f>
              <c:strCache>
                <c:ptCount val="1"/>
                <c:pt idx="0">
                  <c:v>Renewable</c:v>
                </c:pt>
              </c:strCache>
            </c:strRef>
          </c:tx>
          <c:invertIfNegative val="0"/>
          <c:cat>
            <c:numRef>
              <c:f>'Generation Mix'!$B$16:$D$16</c:f>
              <c:numCache>
                <c:formatCode>General</c:formatCode>
                <c:ptCount val="3"/>
                <c:pt idx="0">
                  <c:v>2005</c:v>
                </c:pt>
                <c:pt idx="1">
                  <c:v>2010</c:v>
                </c:pt>
                <c:pt idx="2">
                  <c:v>2015</c:v>
                </c:pt>
              </c:numCache>
            </c:numRef>
          </c:cat>
          <c:val>
            <c:numRef>
              <c:f>'Generation Mix'!$B$21:$D$21</c:f>
              <c:numCache>
                <c:formatCode>0.0</c:formatCode>
                <c:ptCount val="3"/>
                <c:pt idx="0">
                  <c:v>3.0000000000000004</c:v>
                </c:pt>
                <c:pt idx="1">
                  <c:v>2.9656000000000002</c:v>
                </c:pt>
                <c:pt idx="2">
                  <c:v>4</c:v>
                </c:pt>
              </c:numCache>
            </c:numRef>
          </c:val>
          <c:extLst>
            <c:ext xmlns:c16="http://schemas.microsoft.com/office/drawing/2014/chart" uri="{C3380CC4-5D6E-409C-BE32-E72D297353CC}">
              <c16:uniqueId val="{00000004-2FFE-47B7-8963-F20B4EE44B91}"/>
            </c:ext>
          </c:extLst>
        </c:ser>
        <c:ser>
          <c:idx val="6"/>
          <c:order val="5"/>
          <c:tx>
            <c:strRef>
              <c:f>'Generation Mix'!$A$22</c:f>
              <c:strCache>
                <c:ptCount val="1"/>
                <c:pt idx="0">
                  <c:v>Other</c:v>
                </c:pt>
              </c:strCache>
            </c:strRef>
          </c:tx>
          <c:invertIfNegative val="0"/>
          <c:cat>
            <c:numRef>
              <c:f>'Generation Mix'!$B$16:$D$16</c:f>
              <c:numCache>
                <c:formatCode>General</c:formatCode>
                <c:ptCount val="3"/>
                <c:pt idx="0">
                  <c:v>2005</c:v>
                </c:pt>
                <c:pt idx="1">
                  <c:v>2010</c:v>
                </c:pt>
                <c:pt idx="2">
                  <c:v>2015</c:v>
                </c:pt>
              </c:numCache>
            </c:numRef>
          </c:cat>
          <c:val>
            <c:numRef>
              <c:f>'Generation Mix'!$B$22:$D$22</c:f>
              <c:numCache>
                <c:formatCode>0.0</c:formatCode>
                <c:ptCount val="3"/>
                <c:pt idx="0">
                  <c:v>0.7</c:v>
                </c:pt>
                <c:pt idx="1">
                  <c:v>0.68730000000000002</c:v>
                </c:pt>
                <c:pt idx="2">
                  <c:v>0.7</c:v>
                </c:pt>
              </c:numCache>
            </c:numRef>
          </c:val>
          <c:extLst>
            <c:ext xmlns:c16="http://schemas.microsoft.com/office/drawing/2014/chart" uri="{C3380CC4-5D6E-409C-BE32-E72D297353CC}">
              <c16:uniqueId val="{00000005-2FFE-47B7-8963-F20B4EE44B91}"/>
            </c:ext>
          </c:extLst>
        </c:ser>
        <c:dLbls>
          <c:showLegendKey val="0"/>
          <c:showVal val="0"/>
          <c:showCatName val="0"/>
          <c:showSerName val="0"/>
          <c:showPercent val="0"/>
          <c:showBubbleSize val="0"/>
        </c:dLbls>
        <c:gapWidth val="150"/>
        <c:overlap val="100"/>
        <c:axId val="189058048"/>
        <c:axId val="189076224"/>
      </c:barChart>
      <c:catAx>
        <c:axId val="189058048"/>
        <c:scaling>
          <c:orientation val="minMax"/>
        </c:scaling>
        <c:delete val="0"/>
        <c:axPos val="b"/>
        <c:numFmt formatCode="General" sourceLinked="1"/>
        <c:majorTickMark val="out"/>
        <c:minorTickMark val="none"/>
        <c:tickLblPos val="nextTo"/>
        <c:crossAx val="189076224"/>
        <c:crosses val="autoZero"/>
        <c:auto val="1"/>
        <c:lblAlgn val="ctr"/>
        <c:lblOffset val="100"/>
        <c:noMultiLvlLbl val="0"/>
      </c:catAx>
      <c:valAx>
        <c:axId val="189076224"/>
        <c:scaling>
          <c:orientation val="minMax"/>
          <c:max val="100"/>
          <c:min val="0"/>
        </c:scaling>
        <c:delete val="0"/>
        <c:axPos val="l"/>
        <c:majorGridlines/>
        <c:title>
          <c:tx>
            <c:rich>
              <a:bodyPr rot="-5400000" vert="horz"/>
              <a:lstStyle/>
              <a:p>
                <a:pPr>
                  <a:defRPr/>
                </a:pPr>
                <a:r>
                  <a:rPr lang="en-US" dirty="0"/>
                  <a:t>Percent</a:t>
                </a:r>
              </a:p>
            </c:rich>
          </c:tx>
          <c:overlay val="0"/>
        </c:title>
        <c:numFmt formatCode="0" sourceLinked="0"/>
        <c:majorTickMark val="out"/>
        <c:minorTickMark val="none"/>
        <c:tickLblPos val="nextTo"/>
        <c:crossAx val="189058048"/>
        <c:crosses val="autoZero"/>
        <c:crossBetween val="between"/>
        <c:minorUnit val="5"/>
      </c:valAx>
    </c:plotArea>
    <c:legend>
      <c:legendPos val="r"/>
      <c:overlay val="0"/>
    </c:legend>
    <c:plotVisOnly val="1"/>
    <c:dispBlanksAs val="gap"/>
    <c:showDLblsOverMax val="0"/>
  </c:chart>
  <c:txPr>
    <a:bodyPr/>
    <a:lstStyle/>
    <a:p>
      <a:pPr>
        <a:defRPr sz="1800" b="1"/>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49D48A-D0AC-445B-8BEA-FFD8059F469D}"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C3BA2893-ED18-4BAF-8B55-D1662CC7F768}">
      <dgm:prSet phldrT="[Text]"/>
      <dgm:spPr/>
      <dgm:t>
        <a:bodyPr/>
        <a:lstStyle/>
        <a:p>
          <a:r>
            <a:rPr lang="en-US" dirty="0"/>
            <a:t>Inventory</a:t>
          </a:r>
        </a:p>
      </dgm:t>
    </dgm:pt>
    <dgm:pt modelId="{550B2E24-5D98-48C7-9DF3-48D9A95B03DF}" type="parTrans" cxnId="{B78B7AD2-4163-4459-9ED5-C13F86F4B247}">
      <dgm:prSet/>
      <dgm:spPr/>
      <dgm:t>
        <a:bodyPr/>
        <a:lstStyle/>
        <a:p>
          <a:endParaRPr lang="en-US"/>
        </a:p>
      </dgm:t>
    </dgm:pt>
    <dgm:pt modelId="{9C97568C-B292-4AE8-A520-7C60169BCC27}" type="sibTrans" cxnId="{B78B7AD2-4163-4459-9ED5-C13F86F4B247}">
      <dgm:prSet/>
      <dgm:spPr/>
      <dgm:t>
        <a:bodyPr/>
        <a:lstStyle/>
        <a:p>
          <a:endParaRPr lang="en-US"/>
        </a:p>
      </dgm:t>
    </dgm:pt>
    <dgm:pt modelId="{71F48B10-3085-454F-8C2E-CCFD96EAD658}">
      <dgm:prSet phldrT="[Text]"/>
      <dgm:spPr/>
      <dgm:t>
        <a:bodyPr/>
        <a:lstStyle/>
        <a:p>
          <a:r>
            <a:rPr lang="en-US" dirty="0"/>
            <a:t>Forecast</a:t>
          </a:r>
        </a:p>
      </dgm:t>
    </dgm:pt>
    <dgm:pt modelId="{EB5F9DE2-2F68-4DF7-B3DD-A74F621F1339}" type="parTrans" cxnId="{EF427242-0985-4547-9F9C-E861F487DF5A}">
      <dgm:prSet/>
      <dgm:spPr/>
      <dgm:t>
        <a:bodyPr/>
        <a:lstStyle/>
        <a:p>
          <a:endParaRPr lang="en-US"/>
        </a:p>
      </dgm:t>
    </dgm:pt>
    <dgm:pt modelId="{52F6867C-4E8E-4A16-9158-C0B606EEF91A}" type="sibTrans" cxnId="{EF427242-0985-4547-9F9C-E861F487DF5A}">
      <dgm:prSet/>
      <dgm:spPr/>
      <dgm:t>
        <a:bodyPr/>
        <a:lstStyle/>
        <a:p>
          <a:endParaRPr lang="en-US"/>
        </a:p>
      </dgm:t>
    </dgm:pt>
    <dgm:pt modelId="{23CC9E72-D854-4E45-A26C-B82767821372}">
      <dgm:prSet phldrT="[Text]"/>
      <dgm:spPr/>
      <dgm:t>
        <a:bodyPr/>
        <a:lstStyle/>
        <a:p>
          <a:r>
            <a:rPr lang="en-US" dirty="0"/>
            <a:t>Planning</a:t>
          </a:r>
        </a:p>
      </dgm:t>
    </dgm:pt>
    <dgm:pt modelId="{1DA67B7B-DAC6-4CBE-8971-81A1FAF993D7}" type="parTrans" cxnId="{70D31BFC-399F-466A-AE8D-6502B8A9213F}">
      <dgm:prSet/>
      <dgm:spPr/>
      <dgm:t>
        <a:bodyPr/>
        <a:lstStyle/>
        <a:p>
          <a:endParaRPr lang="en-US"/>
        </a:p>
      </dgm:t>
    </dgm:pt>
    <dgm:pt modelId="{6D87A18E-4018-4B04-899F-D0E6D6190098}" type="sibTrans" cxnId="{70D31BFC-399F-466A-AE8D-6502B8A9213F}">
      <dgm:prSet/>
      <dgm:spPr/>
      <dgm:t>
        <a:bodyPr/>
        <a:lstStyle/>
        <a:p>
          <a:endParaRPr lang="en-US"/>
        </a:p>
      </dgm:t>
    </dgm:pt>
    <dgm:pt modelId="{9049F946-AD6D-4155-B724-DCF344FAD8DF}">
      <dgm:prSet phldrT="[Text]"/>
      <dgm:spPr/>
      <dgm:t>
        <a:bodyPr/>
        <a:lstStyle/>
        <a:p>
          <a:r>
            <a:rPr lang="en-US" dirty="0"/>
            <a:t>Monitoring &amp; Tracking</a:t>
          </a:r>
        </a:p>
      </dgm:t>
    </dgm:pt>
    <dgm:pt modelId="{408263B9-4DED-4418-8A3C-CA263B3288AA}" type="parTrans" cxnId="{78DCAC04-46E7-4720-B83B-71B174084FA3}">
      <dgm:prSet/>
      <dgm:spPr/>
      <dgm:t>
        <a:bodyPr/>
        <a:lstStyle/>
        <a:p>
          <a:endParaRPr lang="en-US"/>
        </a:p>
      </dgm:t>
    </dgm:pt>
    <dgm:pt modelId="{3FB7FB93-B6CC-4C84-BB34-C7FDCB978FAE}" type="sibTrans" cxnId="{78DCAC04-46E7-4720-B83B-71B174084FA3}">
      <dgm:prSet/>
      <dgm:spPr/>
      <dgm:t>
        <a:bodyPr/>
        <a:lstStyle/>
        <a:p>
          <a:endParaRPr lang="en-US"/>
        </a:p>
      </dgm:t>
    </dgm:pt>
    <dgm:pt modelId="{5A8A6081-8C2F-4DAD-A651-CA2ACD008CBB}">
      <dgm:prSet phldrT="[Text]"/>
      <dgm:spPr/>
      <dgm:t>
        <a:bodyPr/>
        <a:lstStyle/>
        <a:p>
          <a:r>
            <a:rPr lang="en-US" dirty="0"/>
            <a:t>Reports</a:t>
          </a:r>
        </a:p>
      </dgm:t>
    </dgm:pt>
    <dgm:pt modelId="{2659EC53-3A32-4751-BA7A-B548AC804003}" type="parTrans" cxnId="{07767571-7943-4777-B1D8-BD88C5B637E6}">
      <dgm:prSet/>
      <dgm:spPr/>
      <dgm:t>
        <a:bodyPr/>
        <a:lstStyle/>
        <a:p>
          <a:endParaRPr lang="en-US"/>
        </a:p>
      </dgm:t>
    </dgm:pt>
    <dgm:pt modelId="{30F29CB7-1234-451B-8DBD-F533DDA2127A}" type="sibTrans" cxnId="{07767571-7943-4777-B1D8-BD88C5B637E6}">
      <dgm:prSet/>
      <dgm:spPr/>
      <dgm:t>
        <a:bodyPr/>
        <a:lstStyle/>
        <a:p>
          <a:endParaRPr lang="en-US"/>
        </a:p>
      </dgm:t>
    </dgm:pt>
    <dgm:pt modelId="{0AE95273-7CEE-43C3-AA7C-09E16F456969}" type="pres">
      <dgm:prSet presAssocID="{EA49D48A-D0AC-445B-8BEA-FFD8059F469D}" presName="Name0" presStyleCnt="0">
        <dgm:presLayoutVars>
          <dgm:dir/>
          <dgm:resizeHandles val="exact"/>
        </dgm:presLayoutVars>
      </dgm:prSet>
      <dgm:spPr/>
    </dgm:pt>
    <dgm:pt modelId="{9C781CD7-3869-4F08-94EA-4D11FC2BDAA1}" type="pres">
      <dgm:prSet presAssocID="{EA49D48A-D0AC-445B-8BEA-FFD8059F469D}" presName="cycle" presStyleCnt="0"/>
      <dgm:spPr/>
    </dgm:pt>
    <dgm:pt modelId="{371B3A72-04EA-45D9-AD24-6AF10290E635}" type="pres">
      <dgm:prSet presAssocID="{C3BA2893-ED18-4BAF-8B55-D1662CC7F768}" presName="nodeFirstNode" presStyleLbl="node1" presStyleIdx="0" presStyleCnt="5">
        <dgm:presLayoutVars>
          <dgm:bulletEnabled val="1"/>
        </dgm:presLayoutVars>
      </dgm:prSet>
      <dgm:spPr/>
    </dgm:pt>
    <dgm:pt modelId="{6BC21676-8F94-4106-8B3C-57A2D87A0119}" type="pres">
      <dgm:prSet presAssocID="{9C97568C-B292-4AE8-A520-7C60169BCC27}" presName="sibTransFirstNode" presStyleLbl="bgShp" presStyleIdx="0" presStyleCnt="1"/>
      <dgm:spPr/>
    </dgm:pt>
    <dgm:pt modelId="{7FD31340-8AB7-4117-969F-51CE9D96E9B3}" type="pres">
      <dgm:prSet presAssocID="{71F48B10-3085-454F-8C2E-CCFD96EAD658}" presName="nodeFollowingNodes" presStyleLbl="node1" presStyleIdx="1" presStyleCnt="5">
        <dgm:presLayoutVars>
          <dgm:bulletEnabled val="1"/>
        </dgm:presLayoutVars>
      </dgm:prSet>
      <dgm:spPr/>
    </dgm:pt>
    <dgm:pt modelId="{ADC9B08C-EE74-4D46-9E2B-0CA96226DC00}" type="pres">
      <dgm:prSet presAssocID="{23CC9E72-D854-4E45-A26C-B82767821372}" presName="nodeFollowingNodes" presStyleLbl="node1" presStyleIdx="2" presStyleCnt="5" custRadScaleRad="94711" custRadScaleInc="-20539">
        <dgm:presLayoutVars>
          <dgm:bulletEnabled val="1"/>
        </dgm:presLayoutVars>
      </dgm:prSet>
      <dgm:spPr/>
    </dgm:pt>
    <dgm:pt modelId="{E8457542-1671-4846-9627-BE94EDF709FA}" type="pres">
      <dgm:prSet presAssocID="{9049F946-AD6D-4155-B724-DCF344FAD8DF}" presName="nodeFollowingNodes" presStyleLbl="node1" presStyleIdx="3" presStyleCnt="5" custRadScaleRad="88006" custRadScaleInc="13847">
        <dgm:presLayoutVars>
          <dgm:bulletEnabled val="1"/>
        </dgm:presLayoutVars>
      </dgm:prSet>
      <dgm:spPr/>
    </dgm:pt>
    <dgm:pt modelId="{49ACF789-7A2B-4E94-B796-812EFB1E6313}" type="pres">
      <dgm:prSet presAssocID="{5A8A6081-8C2F-4DAD-A651-CA2ACD008CBB}" presName="nodeFollowingNodes" presStyleLbl="node1" presStyleIdx="4" presStyleCnt="5">
        <dgm:presLayoutVars>
          <dgm:bulletEnabled val="1"/>
        </dgm:presLayoutVars>
      </dgm:prSet>
      <dgm:spPr/>
    </dgm:pt>
  </dgm:ptLst>
  <dgm:cxnLst>
    <dgm:cxn modelId="{6B299401-27BD-4FE0-A3E8-D196DBDD24FE}" type="presOf" srcId="{EA49D48A-D0AC-445B-8BEA-FFD8059F469D}" destId="{0AE95273-7CEE-43C3-AA7C-09E16F456969}" srcOrd="0" destOrd="0" presId="urn:microsoft.com/office/officeart/2005/8/layout/cycle3"/>
    <dgm:cxn modelId="{78DCAC04-46E7-4720-B83B-71B174084FA3}" srcId="{EA49D48A-D0AC-445B-8BEA-FFD8059F469D}" destId="{9049F946-AD6D-4155-B724-DCF344FAD8DF}" srcOrd="3" destOrd="0" parTransId="{408263B9-4DED-4418-8A3C-CA263B3288AA}" sibTransId="{3FB7FB93-B6CC-4C84-BB34-C7FDCB978FAE}"/>
    <dgm:cxn modelId="{5E91E72F-6DFF-412C-9704-2C9F32D11D80}" type="presOf" srcId="{71F48B10-3085-454F-8C2E-CCFD96EAD658}" destId="{7FD31340-8AB7-4117-969F-51CE9D96E9B3}" srcOrd="0" destOrd="0" presId="urn:microsoft.com/office/officeart/2005/8/layout/cycle3"/>
    <dgm:cxn modelId="{BDC9FE5E-7AD4-4038-A9C0-1C54D694A15C}" type="presOf" srcId="{5A8A6081-8C2F-4DAD-A651-CA2ACD008CBB}" destId="{49ACF789-7A2B-4E94-B796-812EFB1E6313}" srcOrd="0" destOrd="0" presId="urn:microsoft.com/office/officeart/2005/8/layout/cycle3"/>
    <dgm:cxn modelId="{EF427242-0985-4547-9F9C-E861F487DF5A}" srcId="{EA49D48A-D0AC-445B-8BEA-FFD8059F469D}" destId="{71F48B10-3085-454F-8C2E-CCFD96EAD658}" srcOrd="1" destOrd="0" parTransId="{EB5F9DE2-2F68-4DF7-B3DD-A74F621F1339}" sibTransId="{52F6867C-4E8E-4A16-9158-C0B606EEF91A}"/>
    <dgm:cxn modelId="{07767571-7943-4777-B1D8-BD88C5B637E6}" srcId="{EA49D48A-D0AC-445B-8BEA-FFD8059F469D}" destId="{5A8A6081-8C2F-4DAD-A651-CA2ACD008CBB}" srcOrd="4" destOrd="0" parTransId="{2659EC53-3A32-4751-BA7A-B548AC804003}" sibTransId="{30F29CB7-1234-451B-8DBD-F533DDA2127A}"/>
    <dgm:cxn modelId="{BADBE357-AE80-4DB1-B98B-5DEB7C928AC1}" type="presOf" srcId="{9C97568C-B292-4AE8-A520-7C60169BCC27}" destId="{6BC21676-8F94-4106-8B3C-57A2D87A0119}" srcOrd="0" destOrd="0" presId="urn:microsoft.com/office/officeart/2005/8/layout/cycle3"/>
    <dgm:cxn modelId="{D79C3FAC-E3AF-4D06-99C3-FC6F84D7ED3D}" type="presOf" srcId="{9049F946-AD6D-4155-B724-DCF344FAD8DF}" destId="{E8457542-1671-4846-9627-BE94EDF709FA}" srcOrd="0" destOrd="0" presId="urn:microsoft.com/office/officeart/2005/8/layout/cycle3"/>
    <dgm:cxn modelId="{4278DBC7-4D6C-4B34-828B-0F7E0082939C}" type="presOf" srcId="{23CC9E72-D854-4E45-A26C-B82767821372}" destId="{ADC9B08C-EE74-4D46-9E2B-0CA96226DC00}" srcOrd="0" destOrd="0" presId="urn:microsoft.com/office/officeart/2005/8/layout/cycle3"/>
    <dgm:cxn modelId="{25C78AD0-EAD9-4984-8C52-7E2A56396248}" type="presOf" srcId="{C3BA2893-ED18-4BAF-8B55-D1662CC7F768}" destId="{371B3A72-04EA-45D9-AD24-6AF10290E635}" srcOrd="0" destOrd="0" presId="urn:microsoft.com/office/officeart/2005/8/layout/cycle3"/>
    <dgm:cxn modelId="{B78B7AD2-4163-4459-9ED5-C13F86F4B247}" srcId="{EA49D48A-D0AC-445B-8BEA-FFD8059F469D}" destId="{C3BA2893-ED18-4BAF-8B55-D1662CC7F768}" srcOrd="0" destOrd="0" parTransId="{550B2E24-5D98-48C7-9DF3-48D9A95B03DF}" sibTransId="{9C97568C-B292-4AE8-A520-7C60169BCC27}"/>
    <dgm:cxn modelId="{70D31BFC-399F-466A-AE8D-6502B8A9213F}" srcId="{EA49D48A-D0AC-445B-8BEA-FFD8059F469D}" destId="{23CC9E72-D854-4E45-A26C-B82767821372}" srcOrd="2" destOrd="0" parTransId="{1DA67B7B-DAC6-4CBE-8971-81A1FAF993D7}" sibTransId="{6D87A18E-4018-4B04-899F-D0E6D6190098}"/>
    <dgm:cxn modelId="{9AFA0A82-3E39-43F5-99AB-0BC2824F07A7}" type="presParOf" srcId="{0AE95273-7CEE-43C3-AA7C-09E16F456969}" destId="{9C781CD7-3869-4F08-94EA-4D11FC2BDAA1}" srcOrd="0" destOrd="0" presId="urn:microsoft.com/office/officeart/2005/8/layout/cycle3"/>
    <dgm:cxn modelId="{AF4DB38D-27D9-4497-8DE9-BE6CF4F23EA1}" type="presParOf" srcId="{9C781CD7-3869-4F08-94EA-4D11FC2BDAA1}" destId="{371B3A72-04EA-45D9-AD24-6AF10290E635}" srcOrd="0" destOrd="0" presId="urn:microsoft.com/office/officeart/2005/8/layout/cycle3"/>
    <dgm:cxn modelId="{E6CD51D7-51FB-443E-BE2B-CDBA2A247612}" type="presParOf" srcId="{9C781CD7-3869-4F08-94EA-4D11FC2BDAA1}" destId="{6BC21676-8F94-4106-8B3C-57A2D87A0119}" srcOrd="1" destOrd="0" presId="urn:microsoft.com/office/officeart/2005/8/layout/cycle3"/>
    <dgm:cxn modelId="{775D3CE1-F4CA-4BFA-A949-19E4394F35B9}" type="presParOf" srcId="{9C781CD7-3869-4F08-94EA-4D11FC2BDAA1}" destId="{7FD31340-8AB7-4117-969F-51CE9D96E9B3}" srcOrd="2" destOrd="0" presId="urn:microsoft.com/office/officeart/2005/8/layout/cycle3"/>
    <dgm:cxn modelId="{829103ED-4EE6-4DCB-93CA-A32D2C7707A7}" type="presParOf" srcId="{9C781CD7-3869-4F08-94EA-4D11FC2BDAA1}" destId="{ADC9B08C-EE74-4D46-9E2B-0CA96226DC00}" srcOrd="3" destOrd="0" presId="urn:microsoft.com/office/officeart/2005/8/layout/cycle3"/>
    <dgm:cxn modelId="{8778C4EF-D75F-477B-BDA7-6575FD0A2706}" type="presParOf" srcId="{9C781CD7-3869-4F08-94EA-4D11FC2BDAA1}" destId="{E8457542-1671-4846-9627-BE94EDF709FA}" srcOrd="4" destOrd="0" presId="urn:microsoft.com/office/officeart/2005/8/layout/cycle3"/>
    <dgm:cxn modelId="{47CD7390-BF11-43BE-8D04-63243494FD8D}" type="presParOf" srcId="{9C781CD7-3869-4F08-94EA-4D11FC2BDAA1}" destId="{49ACF789-7A2B-4E94-B796-812EFB1E6313}"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21676-8F94-4106-8B3C-57A2D87A0119}">
      <dsp:nvSpPr>
        <dsp:cNvPr id="0" name=""/>
        <dsp:cNvSpPr/>
      </dsp:nvSpPr>
      <dsp:spPr>
        <a:xfrm>
          <a:off x="1020730" y="-22083"/>
          <a:ext cx="4054539" cy="4054539"/>
        </a:xfrm>
        <a:prstGeom prst="circularArrow">
          <a:avLst>
            <a:gd name="adj1" fmla="val 5544"/>
            <a:gd name="adj2" fmla="val 330680"/>
            <a:gd name="adj3" fmla="val 13815233"/>
            <a:gd name="adj4" fmla="val 17362087"/>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1B3A72-04EA-45D9-AD24-6AF10290E635}">
      <dsp:nvSpPr>
        <dsp:cNvPr id="0" name=""/>
        <dsp:cNvSpPr/>
      </dsp:nvSpPr>
      <dsp:spPr>
        <a:xfrm>
          <a:off x="2114847" y="1515"/>
          <a:ext cx="1866304" cy="93315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Inventory</a:t>
          </a:r>
        </a:p>
      </dsp:txBody>
      <dsp:txXfrm>
        <a:off x="2160400" y="47068"/>
        <a:ext cx="1775198" cy="842046"/>
      </dsp:txXfrm>
    </dsp:sp>
    <dsp:sp modelId="{7FD31340-8AB7-4117-969F-51CE9D96E9B3}">
      <dsp:nvSpPr>
        <dsp:cNvPr id="0" name=""/>
        <dsp:cNvSpPr/>
      </dsp:nvSpPr>
      <dsp:spPr>
        <a:xfrm>
          <a:off x="3759238" y="1196235"/>
          <a:ext cx="1866304" cy="93315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Forecast</a:t>
          </a:r>
        </a:p>
      </dsp:txBody>
      <dsp:txXfrm>
        <a:off x="3804791" y="1241788"/>
        <a:ext cx="1775198" cy="842046"/>
      </dsp:txXfrm>
    </dsp:sp>
    <dsp:sp modelId="{ADC9B08C-EE74-4D46-9E2B-0CA96226DC00}">
      <dsp:nvSpPr>
        <dsp:cNvPr id="0" name=""/>
        <dsp:cNvSpPr/>
      </dsp:nvSpPr>
      <dsp:spPr>
        <a:xfrm>
          <a:off x="3337962" y="2819389"/>
          <a:ext cx="1866304" cy="93315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Planning</a:t>
          </a:r>
        </a:p>
      </dsp:txBody>
      <dsp:txXfrm>
        <a:off x="3383515" y="2864942"/>
        <a:ext cx="1775198" cy="842046"/>
      </dsp:txXfrm>
    </dsp:sp>
    <dsp:sp modelId="{E8457542-1671-4846-9627-BE94EDF709FA}">
      <dsp:nvSpPr>
        <dsp:cNvPr id="0" name=""/>
        <dsp:cNvSpPr/>
      </dsp:nvSpPr>
      <dsp:spPr>
        <a:xfrm>
          <a:off x="1051957" y="2819402"/>
          <a:ext cx="1866304" cy="93315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Monitoring &amp; Tracking</a:t>
          </a:r>
        </a:p>
      </dsp:txBody>
      <dsp:txXfrm>
        <a:off x="1097510" y="2864955"/>
        <a:ext cx="1775198" cy="842046"/>
      </dsp:txXfrm>
    </dsp:sp>
    <dsp:sp modelId="{49ACF789-7A2B-4E94-B796-812EFB1E6313}">
      <dsp:nvSpPr>
        <dsp:cNvPr id="0" name=""/>
        <dsp:cNvSpPr/>
      </dsp:nvSpPr>
      <dsp:spPr>
        <a:xfrm>
          <a:off x="470456" y="1196235"/>
          <a:ext cx="1866304" cy="933152"/>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Reports</a:t>
          </a:r>
        </a:p>
      </dsp:txBody>
      <dsp:txXfrm>
        <a:off x="516009" y="1241788"/>
        <a:ext cx="1775198" cy="84204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3.png"/></Relationships>
</file>

<file path=ppt/drawings/drawing1.xml><?xml version="1.0" encoding="utf-8"?>
<c:userShapes xmlns:c="http://schemas.openxmlformats.org/drawingml/2006/chart">
  <cdr:relSizeAnchor xmlns:cdr="http://schemas.openxmlformats.org/drawingml/2006/chartDrawing">
    <cdr:from>
      <cdr:x>0.39189</cdr:x>
      <cdr:y>0.7517</cdr:y>
    </cdr:from>
    <cdr:to>
      <cdr:x>0.40981</cdr:x>
      <cdr:y>0.7848</cdr:y>
    </cdr:to>
    <cdr:cxnSp macro="">
      <cdr:nvCxnSpPr>
        <cdr:cNvPr id="3" name="Straight Arrow Connector 2">
          <a:extLst xmlns:a="http://schemas.openxmlformats.org/drawingml/2006/main">
            <a:ext uri="{FF2B5EF4-FFF2-40B4-BE49-F238E27FC236}">
              <a16:creationId xmlns:a16="http://schemas.microsoft.com/office/drawing/2014/main" id="{2AA49A98-9EB5-4D3A-9B05-997D9797AC40}"/>
            </a:ext>
          </a:extLst>
        </cdr:cNvPr>
        <cdr:cNvCxnSpPr/>
      </cdr:nvCxnSpPr>
      <cdr:spPr>
        <a:xfrm xmlns:a="http://schemas.openxmlformats.org/drawingml/2006/main" flipH="1">
          <a:off x="3333751" y="4325322"/>
          <a:ext cx="152400" cy="190500"/>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0.41169</cdr:x>
      <cdr:y>0.77156</cdr:y>
    </cdr:from>
    <cdr:to>
      <cdr:x>0.43668</cdr:x>
      <cdr:y>0.80438</cdr:y>
    </cdr:to>
    <cdr:cxnSp macro="">
      <cdr:nvCxnSpPr>
        <cdr:cNvPr id="5" name="Straight Arrow Connector 4">
          <a:extLst xmlns:a="http://schemas.openxmlformats.org/drawingml/2006/main">
            <a:ext uri="{FF2B5EF4-FFF2-40B4-BE49-F238E27FC236}">
              <a16:creationId xmlns:a16="http://schemas.microsoft.com/office/drawing/2014/main" id="{3ABC8B9D-25F1-42F9-A7FB-BBFF4F7827F7}"/>
            </a:ext>
          </a:extLst>
        </cdr:cNvPr>
        <cdr:cNvCxnSpPr/>
      </cdr:nvCxnSpPr>
      <cdr:spPr>
        <a:xfrm xmlns:a="http://schemas.openxmlformats.org/drawingml/2006/main" flipH="1">
          <a:off x="3502165" y="4439622"/>
          <a:ext cx="212586" cy="188810"/>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0.43199</cdr:x>
      <cdr:y>0.80798</cdr:y>
    </cdr:from>
    <cdr:to>
      <cdr:x>0.45683</cdr:x>
      <cdr:y>0.82967</cdr:y>
    </cdr:to>
    <cdr:cxnSp macro="">
      <cdr:nvCxnSpPr>
        <cdr:cNvPr id="7" name="Straight Arrow Connector 6">
          <a:extLst xmlns:a="http://schemas.openxmlformats.org/drawingml/2006/main">
            <a:ext uri="{FF2B5EF4-FFF2-40B4-BE49-F238E27FC236}">
              <a16:creationId xmlns:a16="http://schemas.microsoft.com/office/drawing/2014/main" id="{ED50A528-9E59-46C3-B2F6-F3035BAFBB13}"/>
            </a:ext>
          </a:extLst>
        </cdr:cNvPr>
        <cdr:cNvCxnSpPr/>
      </cdr:nvCxnSpPr>
      <cdr:spPr>
        <a:xfrm xmlns:a="http://schemas.openxmlformats.org/drawingml/2006/main" flipH="1">
          <a:off x="3674857" y="4649172"/>
          <a:ext cx="211344" cy="124785"/>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0.45907</cdr:x>
      <cdr:y>0.89737</cdr:y>
    </cdr:from>
    <cdr:to>
      <cdr:x>0.47889</cdr:x>
      <cdr:y>0.92054</cdr:y>
    </cdr:to>
    <cdr:cxnSp macro="">
      <cdr:nvCxnSpPr>
        <cdr:cNvPr id="6" name="Straight Arrow Connector 5">
          <a:extLst xmlns:a="http://schemas.openxmlformats.org/drawingml/2006/main">
            <a:ext uri="{FF2B5EF4-FFF2-40B4-BE49-F238E27FC236}">
              <a16:creationId xmlns:a16="http://schemas.microsoft.com/office/drawing/2014/main" id="{C2FE4735-5880-445F-A65C-7A68741887D0}"/>
            </a:ext>
          </a:extLst>
        </cdr:cNvPr>
        <cdr:cNvCxnSpPr/>
      </cdr:nvCxnSpPr>
      <cdr:spPr>
        <a:xfrm xmlns:a="http://schemas.openxmlformats.org/drawingml/2006/main" flipH="1" flipV="1">
          <a:off x="3905253" y="5163522"/>
          <a:ext cx="168573" cy="133350"/>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0.3677</cdr:x>
      <cdr:y>0.69606</cdr:y>
    </cdr:from>
    <cdr:to>
      <cdr:x>0.38561</cdr:x>
      <cdr:y>0.72917</cdr:y>
    </cdr:to>
    <cdr:cxnSp macro="">
      <cdr:nvCxnSpPr>
        <cdr:cNvPr id="17" name="Straight Arrow Connector 16">
          <a:extLst xmlns:a="http://schemas.openxmlformats.org/drawingml/2006/main">
            <a:ext uri="{FF2B5EF4-FFF2-40B4-BE49-F238E27FC236}">
              <a16:creationId xmlns:a16="http://schemas.microsoft.com/office/drawing/2014/main" id="{6A18AA4D-A586-458D-AC88-7B8A0C327268}"/>
            </a:ext>
          </a:extLst>
        </cdr:cNvPr>
        <cdr:cNvCxnSpPr/>
      </cdr:nvCxnSpPr>
      <cdr:spPr>
        <a:xfrm xmlns:a="http://schemas.openxmlformats.org/drawingml/2006/main" flipH="1">
          <a:off x="3127915" y="4005186"/>
          <a:ext cx="152400" cy="190500"/>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cdr:y>
    </cdr:from>
    <cdr:to>
      <cdr:x>1</cdr:x>
      <cdr:y>1</cdr:y>
    </cdr:to>
    <cdr:pic>
      <cdr:nvPicPr>
        <cdr:cNvPr id="2" name="chart">
          <a:extLst xmlns:a="http://schemas.openxmlformats.org/drawingml/2006/main">
            <a:ext uri="{FF2B5EF4-FFF2-40B4-BE49-F238E27FC236}">
              <a16:creationId xmlns:a16="http://schemas.microsoft.com/office/drawing/2014/main" id="{6C50E80A-7D07-4FD7-A04A-DF3BA5A6F73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 y="0"/>
          <a:ext cx="9144000" cy="6858000"/>
        </a:xfrm>
        <a:prstGeom xmlns:a="http://schemas.openxmlformats.org/drawingml/2006/main" prst="rect">
          <a:avLst/>
        </a:prstGeom>
      </cdr:spPr>
    </cdr:pic>
  </cdr:relSizeAnchor>
  <cdr:relSizeAnchor xmlns:cdr="http://schemas.openxmlformats.org/drawingml/2006/chartDrawing">
    <cdr:from>
      <cdr:x>0</cdr:x>
      <cdr:y>0</cdr:y>
    </cdr:from>
    <cdr:to>
      <cdr:x>1</cdr:x>
      <cdr:y>0.07363</cdr:y>
    </cdr:to>
    <cdr:sp macro="" textlink="">
      <cdr:nvSpPr>
        <cdr:cNvPr id="8" name="Rectangle 7"/>
        <cdr:cNvSpPr>
          <a:spLocks xmlns:a="http://schemas.openxmlformats.org/drawingml/2006/main" noGrp="1" noChangeArrowheads="1"/>
        </cdr:cNvSpPr>
      </cdr:nvSpPr>
      <cdr:spPr bwMode="auto">
        <a:xfrm xmlns:a="http://schemas.openxmlformats.org/drawingml/2006/main">
          <a:off x="0" y="0"/>
          <a:ext cx="9143999" cy="504967"/>
        </a:xfrm>
        <a:prstGeom xmlns:a="http://schemas.openxmlformats.org/drawingml/2006/main" prst="rect">
          <a:avLst/>
        </a:prstGeom>
        <a:solidFill xmlns:a="http://schemas.openxmlformats.org/drawingml/2006/main">
          <a:schemeClr val="bg1"/>
        </a:solidFill>
        <a:ln xmlns:a="http://schemas.openxmlformats.org/drawingml/2006/main">
          <a:noFill/>
        </a:ln>
        <a:effectLst xmlns:a="http://schemas.openxmlformats.org/drawingml/2006/main"/>
      </cdr:spPr>
      <cdr:txBody>
        <a:bodyPr xmlns:a="http://schemas.openxmlformats.org/drawingml/2006/main" vert="horz" wrap="square" lIns="91440" tIns="45720" rIns="91440" bIns="45720" numCol="1" anchor="ctr" anchorCtr="0" compatLnSpc="1">
          <a:prstTxWarp prst="textNoShape">
            <a:avLst/>
          </a:prstTxWarp>
        </a:bodyPr>
        <a:lstStyle xmlns:a="http://schemas.openxmlformats.org/drawingml/2006/main">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200" algn="l" rtl="0" eaLnBrk="1" fontAlgn="base" hangingPunct="1">
            <a:spcBef>
              <a:spcPct val="0"/>
            </a:spcBef>
            <a:spcAft>
              <a:spcPct val="0"/>
            </a:spcAft>
            <a:defRPr sz="2800" b="1">
              <a:solidFill>
                <a:schemeClr val="bg1"/>
              </a:solidFill>
              <a:latin typeface="Arial" charset="0"/>
            </a:defRPr>
          </a:lvl6pPr>
          <a:lvl7pPr marL="914400" algn="l" rtl="0" eaLnBrk="1" fontAlgn="base" hangingPunct="1">
            <a:spcBef>
              <a:spcPct val="0"/>
            </a:spcBef>
            <a:spcAft>
              <a:spcPct val="0"/>
            </a:spcAft>
            <a:defRPr sz="2800" b="1">
              <a:solidFill>
                <a:schemeClr val="bg1"/>
              </a:solidFill>
              <a:latin typeface="Arial" charset="0"/>
            </a:defRPr>
          </a:lvl7pPr>
          <a:lvl8pPr marL="1371600" algn="l" rtl="0" eaLnBrk="1" fontAlgn="base" hangingPunct="1">
            <a:spcBef>
              <a:spcPct val="0"/>
            </a:spcBef>
            <a:spcAft>
              <a:spcPct val="0"/>
            </a:spcAft>
            <a:defRPr sz="2800" b="1">
              <a:solidFill>
                <a:schemeClr val="bg1"/>
              </a:solidFill>
              <a:latin typeface="Arial" charset="0"/>
            </a:defRPr>
          </a:lvl8pPr>
          <a:lvl9pPr marL="1828800" algn="l" rtl="0" eaLnBrk="1" fontAlgn="base" hangingPunct="1">
            <a:spcBef>
              <a:spcPct val="0"/>
            </a:spcBef>
            <a:spcAft>
              <a:spcPct val="0"/>
            </a:spcAft>
            <a:defRPr sz="2800" b="1">
              <a:solidFill>
                <a:schemeClr val="bg1"/>
              </a:solidFill>
              <a:latin typeface="Arial" charset="0"/>
            </a:defRPr>
          </a:lvl9pPr>
        </a:lstStyle>
        <a:p xmlns:a="http://schemas.openxmlformats.org/drawingml/2006/main">
          <a:pPr eaLnBrk="1" hangingPunct="1"/>
          <a:r>
            <a:rPr lang="en-US" altLang="en-US" sz="2000" i="0" dirty="0">
              <a:solidFill>
                <a:srgbClr val="0078AE"/>
              </a:solidFill>
            </a:rPr>
            <a:t>Greenhouse Gas Emissions in Greater Philadelphia – MMTCO</a:t>
          </a:r>
          <a:r>
            <a:rPr lang="en-US" altLang="en-US" sz="2000" i="0" baseline="-25000" dirty="0">
              <a:solidFill>
                <a:srgbClr val="0078AE"/>
              </a:solidFill>
            </a:rPr>
            <a:t>2</a:t>
          </a:r>
          <a:r>
            <a:rPr lang="en-US" altLang="en-US" sz="2000" i="0" dirty="0">
              <a:solidFill>
                <a:srgbClr val="0078AE"/>
              </a:solidFill>
            </a:rPr>
            <a:t>e</a:t>
          </a:r>
        </a:p>
      </cdr:txBody>
    </cdr:sp>
  </cdr:relSizeAnchor>
</c:userShapes>
</file>

<file path=ppt/drawings/drawing2.xml><?xml version="1.0" encoding="utf-8"?>
<c:userShapes xmlns:c="http://schemas.openxmlformats.org/drawingml/2006/chart">
  <cdr:relSizeAnchor xmlns:cdr="http://schemas.openxmlformats.org/drawingml/2006/chartDrawing">
    <cdr:from>
      <cdr:x>0.16251</cdr:x>
      <cdr:y>0.08764</cdr:y>
    </cdr:from>
    <cdr:to>
      <cdr:x>0.18319</cdr:x>
      <cdr:y>0.12352</cdr:y>
    </cdr:to>
    <cdr:cxnSp macro="">
      <cdr:nvCxnSpPr>
        <cdr:cNvPr id="2" name="Straight Arrow Connector 1">
          <a:extLst xmlns:a="http://schemas.openxmlformats.org/drawingml/2006/main">
            <a:ext uri="{FF2B5EF4-FFF2-40B4-BE49-F238E27FC236}">
              <a16:creationId xmlns:a16="http://schemas.microsoft.com/office/drawing/2014/main" id="{2041D548-E755-4913-83FA-EA62BD92EA5C}"/>
            </a:ext>
          </a:extLst>
        </cdr:cNvPr>
        <cdr:cNvCxnSpPr/>
      </cdr:nvCxnSpPr>
      <cdr:spPr>
        <a:xfrm xmlns:a="http://schemas.openxmlformats.org/drawingml/2006/main" flipV="1">
          <a:off x="1357349" y="457016"/>
          <a:ext cx="172750" cy="187102"/>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0.16239</cdr:x>
      <cdr:y>0.05529</cdr:y>
    </cdr:from>
    <cdr:to>
      <cdr:x>0.18308</cdr:x>
      <cdr:y>0.09117</cdr:y>
    </cdr:to>
    <cdr:cxnSp macro="">
      <cdr:nvCxnSpPr>
        <cdr:cNvPr id="4" name="Straight Arrow Connector 3">
          <a:extLst xmlns:a="http://schemas.openxmlformats.org/drawingml/2006/main">
            <a:ext uri="{FF2B5EF4-FFF2-40B4-BE49-F238E27FC236}">
              <a16:creationId xmlns:a16="http://schemas.microsoft.com/office/drawing/2014/main" id="{FFEC9FDD-F8C5-4407-BB8F-2B5EEEABF987}"/>
            </a:ext>
          </a:extLst>
        </cdr:cNvPr>
        <cdr:cNvCxnSpPr/>
      </cdr:nvCxnSpPr>
      <cdr:spPr>
        <a:xfrm xmlns:a="http://schemas.openxmlformats.org/drawingml/2006/main" flipV="1">
          <a:off x="1356390" y="288335"/>
          <a:ext cx="172750" cy="187102"/>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0.16321</cdr:x>
      <cdr:y>0.04381</cdr:y>
    </cdr:from>
    <cdr:to>
      <cdr:x>0.18358</cdr:x>
      <cdr:y>0.04381</cdr:y>
    </cdr:to>
    <cdr:cxnSp macro="">
      <cdr:nvCxnSpPr>
        <cdr:cNvPr id="5" name="Straight Arrow Connector 4">
          <a:extLst xmlns:a="http://schemas.openxmlformats.org/drawingml/2006/main">
            <a:ext uri="{FF2B5EF4-FFF2-40B4-BE49-F238E27FC236}">
              <a16:creationId xmlns:a16="http://schemas.microsoft.com/office/drawing/2014/main" id="{BEEA8E14-2CC5-4DFF-A314-A7BCD4EE591C}"/>
            </a:ext>
          </a:extLst>
        </cdr:cNvPr>
        <cdr:cNvCxnSpPr/>
      </cdr:nvCxnSpPr>
      <cdr:spPr>
        <a:xfrm xmlns:a="http://schemas.openxmlformats.org/drawingml/2006/main">
          <a:off x="1363188" y="228448"/>
          <a:ext cx="170121" cy="1"/>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0.63487</cdr:x>
      <cdr:y>0.0398</cdr:y>
    </cdr:from>
    <cdr:to>
      <cdr:x>0.65076</cdr:x>
      <cdr:y>0.04224</cdr:y>
    </cdr:to>
    <cdr:cxnSp macro="">
      <cdr:nvCxnSpPr>
        <cdr:cNvPr id="7" name="Straight Arrow Connector 6">
          <a:extLst xmlns:a="http://schemas.openxmlformats.org/drawingml/2006/main">
            <a:ext uri="{FF2B5EF4-FFF2-40B4-BE49-F238E27FC236}">
              <a16:creationId xmlns:a16="http://schemas.microsoft.com/office/drawing/2014/main" id="{34C6365B-57BD-4CD2-8940-6F7910E54437}"/>
            </a:ext>
          </a:extLst>
        </cdr:cNvPr>
        <cdr:cNvCxnSpPr/>
      </cdr:nvCxnSpPr>
      <cdr:spPr>
        <a:xfrm xmlns:a="http://schemas.openxmlformats.org/drawingml/2006/main" flipV="1">
          <a:off x="5302696" y="207519"/>
          <a:ext cx="132762" cy="12736"/>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0.39749</cdr:x>
      <cdr:y>0.03735</cdr:y>
    </cdr:from>
    <cdr:to>
      <cdr:x>0.417</cdr:x>
      <cdr:y>0.0398</cdr:y>
    </cdr:to>
    <cdr:cxnSp macro="">
      <cdr:nvCxnSpPr>
        <cdr:cNvPr id="8" name="Straight Arrow Connector 7">
          <a:extLst xmlns:a="http://schemas.openxmlformats.org/drawingml/2006/main">
            <a:ext uri="{FF2B5EF4-FFF2-40B4-BE49-F238E27FC236}">
              <a16:creationId xmlns:a16="http://schemas.microsoft.com/office/drawing/2014/main" id="{A567891F-6AFB-4250-B66B-1ED40C8A0FD2}"/>
            </a:ext>
          </a:extLst>
        </cdr:cNvPr>
        <cdr:cNvCxnSpPr/>
      </cdr:nvCxnSpPr>
      <cdr:spPr>
        <a:xfrm xmlns:a="http://schemas.openxmlformats.org/drawingml/2006/main" flipV="1">
          <a:off x="3320024" y="194784"/>
          <a:ext cx="162943" cy="12735"/>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0.63244</cdr:x>
      <cdr:y>0.05529</cdr:y>
    </cdr:from>
    <cdr:to>
      <cdr:x>0.65103</cdr:x>
      <cdr:y>0.07349</cdr:y>
    </cdr:to>
    <cdr:cxnSp macro="">
      <cdr:nvCxnSpPr>
        <cdr:cNvPr id="9" name="Straight Arrow Connector 8">
          <a:extLst xmlns:a="http://schemas.openxmlformats.org/drawingml/2006/main">
            <a:ext uri="{FF2B5EF4-FFF2-40B4-BE49-F238E27FC236}">
              <a16:creationId xmlns:a16="http://schemas.microsoft.com/office/drawing/2014/main" id="{14151721-93A6-48C2-A0B6-6A5A210C599F}"/>
            </a:ext>
          </a:extLst>
        </cdr:cNvPr>
        <cdr:cNvCxnSpPr/>
      </cdr:nvCxnSpPr>
      <cdr:spPr>
        <a:xfrm xmlns:a="http://schemas.openxmlformats.org/drawingml/2006/main" flipV="1">
          <a:off x="5282389" y="288335"/>
          <a:ext cx="155276" cy="94891"/>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0.39713</cdr:x>
      <cdr:y>0.05529</cdr:y>
    </cdr:from>
    <cdr:to>
      <cdr:x>0.41653</cdr:x>
      <cdr:y>0.07937</cdr:y>
    </cdr:to>
    <cdr:cxnSp macro="">
      <cdr:nvCxnSpPr>
        <cdr:cNvPr id="10" name="Straight Arrow Connector 9">
          <a:extLst xmlns:a="http://schemas.openxmlformats.org/drawingml/2006/main">
            <a:ext uri="{FF2B5EF4-FFF2-40B4-BE49-F238E27FC236}">
              <a16:creationId xmlns:a16="http://schemas.microsoft.com/office/drawing/2014/main" id="{252CDE48-4D4A-4D92-88F7-A45A1CFF3421}"/>
            </a:ext>
          </a:extLst>
        </cdr:cNvPr>
        <cdr:cNvCxnSpPr/>
      </cdr:nvCxnSpPr>
      <cdr:spPr>
        <a:xfrm xmlns:a="http://schemas.openxmlformats.org/drawingml/2006/main" flipV="1">
          <a:off x="3316970" y="288335"/>
          <a:ext cx="162097" cy="125550"/>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0.62896</cdr:x>
      <cdr:y>0.09203</cdr:y>
    </cdr:from>
    <cdr:to>
      <cdr:x>0.64964</cdr:x>
      <cdr:y>0.12791</cdr:y>
    </cdr:to>
    <cdr:cxnSp macro="">
      <cdr:nvCxnSpPr>
        <cdr:cNvPr id="16" name="Straight Arrow Connector 15">
          <a:extLst xmlns:a="http://schemas.openxmlformats.org/drawingml/2006/main">
            <a:ext uri="{FF2B5EF4-FFF2-40B4-BE49-F238E27FC236}">
              <a16:creationId xmlns:a16="http://schemas.microsoft.com/office/drawing/2014/main" id="{45392210-F35B-438E-A16D-07DCF85F7790}"/>
            </a:ext>
          </a:extLst>
        </cdr:cNvPr>
        <cdr:cNvCxnSpPr/>
      </cdr:nvCxnSpPr>
      <cdr:spPr>
        <a:xfrm xmlns:a="http://schemas.openxmlformats.org/drawingml/2006/main" flipV="1">
          <a:off x="5253322" y="479932"/>
          <a:ext cx="172750" cy="187102"/>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0.39643</cdr:x>
      <cdr:y>0.08938</cdr:y>
    </cdr:from>
    <cdr:to>
      <cdr:x>0.41712</cdr:x>
      <cdr:y>0.12526</cdr:y>
    </cdr:to>
    <cdr:cxnSp macro="">
      <cdr:nvCxnSpPr>
        <cdr:cNvPr id="17" name="Straight Arrow Connector 16">
          <a:extLst xmlns:a="http://schemas.openxmlformats.org/drawingml/2006/main">
            <a:ext uri="{FF2B5EF4-FFF2-40B4-BE49-F238E27FC236}">
              <a16:creationId xmlns:a16="http://schemas.microsoft.com/office/drawing/2014/main" id="{98CC1DD7-490D-4000-940E-A0810EA91D04}"/>
            </a:ext>
          </a:extLst>
        </cdr:cNvPr>
        <cdr:cNvCxnSpPr/>
      </cdr:nvCxnSpPr>
      <cdr:spPr>
        <a:xfrm xmlns:a="http://schemas.openxmlformats.org/drawingml/2006/main" flipV="1">
          <a:off x="3311176" y="466089"/>
          <a:ext cx="172750" cy="187102"/>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80A728-F3D7-4763-AAA8-0CDF94E01BF6}" type="datetimeFigureOut">
              <a:rPr lang="en-US" smtClean="0"/>
              <a:t>8/20/2019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95026C-B09D-47E5-90DF-63A8615715E6}" type="slidenum">
              <a:rPr lang="en-US" smtClean="0"/>
              <a:t>‹#›</a:t>
            </a:fld>
            <a:endParaRPr lang="en-US"/>
          </a:p>
        </p:txBody>
      </p:sp>
    </p:spTree>
    <p:extLst>
      <p:ext uri="{BB962C8B-B14F-4D97-AF65-F5344CB8AC3E}">
        <p14:creationId xmlns:p14="http://schemas.microsoft.com/office/powerpoint/2010/main" val="2138317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ergy.gov/eere/cities-leading-through-energy-analysis-and-plann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A72302-4935-4485-B0EB-63D5AC69522B}" type="slidenum">
              <a:rPr lang="en-US" smtClean="0"/>
              <a:t>1</a:t>
            </a:fld>
            <a:endParaRPr lang="en-US"/>
          </a:p>
        </p:txBody>
      </p:sp>
    </p:spTree>
    <p:extLst>
      <p:ext uri="{BB962C8B-B14F-4D97-AF65-F5344CB8AC3E}">
        <p14:creationId xmlns:p14="http://schemas.microsoft.com/office/powerpoint/2010/main" val="2208503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8" name="Shape 33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Introduce the project (put in a plug for CLEAP hear: What is the program, how funded, other things that CLEAP is producing, at this link: </a:t>
            </a:r>
            <a:r>
              <a:rPr lang="en-US" sz="1200" b="0" i="0" u="sng" strike="noStrike" cap="none" dirty="0">
                <a:solidFill>
                  <a:schemeClr val="hlink"/>
                </a:solidFill>
                <a:latin typeface="Calibri"/>
                <a:ea typeface="Calibri"/>
                <a:cs typeface="Calibri"/>
                <a:sym typeface="Calibri"/>
                <a:hlinkClick r:id="rId3"/>
              </a:rPr>
              <a:t>https://energy.gov/eere/cities-leading-through-energy-analysis-and-planning</a:t>
            </a:r>
            <a:r>
              <a:rPr lang="en-US" sz="1200" b="0" i="0" u="none" strike="noStrike" cap="none" dirty="0">
                <a:solidFill>
                  <a:schemeClr val="dk1"/>
                </a:solidFill>
                <a:latin typeface="Calibri"/>
                <a:ea typeface="Calibri"/>
                <a:cs typeface="Calibri"/>
                <a:sym typeface="Calibri"/>
              </a:rPr>
              <a:t>).</a:t>
            </a:r>
          </a:p>
        </p:txBody>
      </p:sp>
      <p:sp>
        <p:nvSpPr>
          <p:cNvPr id="339" name="Shape 33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5595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436F691-95C7-1B40-B9ED-37CC98F20D13}" type="slidenum">
              <a:rPr lang="en-US" smtClean="0"/>
              <a:t>27</a:t>
            </a:fld>
            <a:endParaRPr lang="en-US"/>
          </a:p>
        </p:txBody>
      </p:sp>
    </p:spTree>
    <p:extLst>
      <p:ext uri="{BB962C8B-B14F-4D97-AF65-F5344CB8AC3E}">
        <p14:creationId xmlns:p14="http://schemas.microsoft.com/office/powerpoint/2010/main" val="2845682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436F691-95C7-1B40-B9ED-37CC98F20D13}" type="slidenum">
              <a:rPr lang="en-US" smtClean="0"/>
              <a:t>28</a:t>
            </a:fld>
            <a:endParaRPr lang="en-US"/>
          </a:p>
        </p:txBody>
      </p:sp>
    </p:spTree>
    <p:extLst>
      <p:ext uri="{BB962C8B-B14F-4D97-AF65-F5344CB8AC3E}">
        <p14:creationId xmlns:p14="http://schemas.microsoft.com/office/powerpoint/2010/main" val="3069082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436F691-95C7-1B40-B9ED-37CC98F20D13}" type="slidenum">
              <a:rPr lang="en-US" smtClean="0"/>
              <a:t>29</a:t>
            </a:fld>
            <a:endParaRPr lang="en-US"/>
          </a:p>
        </p:txBody>
      </p:sp>
    </p:spTree>
    <p:extLst>
      <p:ext uri="{BB962C8B-B14F-4D97-AF65-F5344CB8AC3E}">
        <p14:creationId xmlns:p14="http://schemas.microsoft.com/office/powerpoint/2010/main" val="4210503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436F691-95C7-1B40-B9ED-37CC98F20D13}" type="slidenum">
              <a:rPr lang="en-US" smtClean="0"/>
              <a:t>31</a:t>
            </a:fld>
            <a:endParaRPr lang="en-US"/>
          </a:p>
        </p:txBody>
      </p:sp>
    </p:spTree>
    <p:extLst>
      <p:ext uri="{BB962C8B-B14F-4D97-AF65-F5344CB8AC3E}">
        <p14:creationId xmlns:p14="http://schemas.microsoft.com/office/powerpoint/2010/main" val="3985633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6F691-95C7-1B40-B9ED-37CC98F20D13}" type="slidenum">
              <a:rPr lang="en-US" smtClean="0"/>
              <a:t>32</a:t>
            </a:fld>
            <a:endParaRPr lang="en-US"/>
          </a:p>
        </p:txBody>
      </p:sp>
    </p:spTree>
    <p:extLst>
      <p:ext uri="{BB962C8B-B14F-4D97-AF65-F5344CB8AC3E}">
        <p14:creationId xmlns:p14="http://schemas.microsoft.com/office/powerpoint/2010/main" val="3380460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36F691-95C7-1B40-B9ED-37CC98F20D13}" type="slidenum">
              <a:rPr lang="en-US" smtClean="0"/>
              <a:t>33</a:t>
            </a:fld>
            <a:endParaRPr lang="en-US"/>
          </a:p>
        </p:txBody>
      </p:sp>
    </p:spTree>
    <p:extLst>
      <p:ext uri="{BB962C8B-B14F-4D97-AF65-F5344CB8AC3E}">
        <p14:creationId xmlns:p14="http://schemas.microsoft.com/office/powerpoint/2010/main" val="553250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436F691-95C7-1B40-B9ED-37CC98F20D13}" type="slidenum">
              <a:rPr lang="en-US" smtClean="0"/>
              <a:t>34</a:t>
            </a:fld>
            <a:endParaRPr lang="en-US"/>
          </a:p>
        </p:txBody>
      </p:sp>
    </p:spTree>
    <p:extLst>
      <p:ext uri="{BB962C8B-B14F-4D97-AF65-F5344CB8AC3E}">
        <p14:creationId xmlns:p14="http://schemas.microsoft.com/office/powerpoint/2010/main" val="3691437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7EE67B-2C2C-4B95-BF3E-1CF15B7E4C26}" type="slidenum">
              <a:rPr lang="en-US" smtClean="0"/>
              <a:t>37</a:t>
            </a:fld>
            <a:endParaRPr lang="en-US"/>
          </a:p>
        </p:txBody>
      </p:sp>
    </p:spTree>
    <p:extLst>
      <p:ext uri="{BB962C8B-B14F-4D97-AF65-F5344CB8AC3E}">
        <p14:creationId xmlns:p14="http://schemas.microsoft.com/office/powerpoint/2010/main" val="3126710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635" eaLnBrk="0" hangingPunct="0">
              <a:defRPr>
                <a:solidFill>
                  <a:schemeClr val="tx1"/>
                </a:solidFill>
                <a:latin typeface="Arial" charset="0"/>
              </a:defRPr>
            </a:lvl1pPr>
            <a:lvl2pPr marL="710186" indent="-273148" defTabSz="922635" eaLnBrk="0" hangingPunct="0">
              <a:defRPr>
                <a:solidFill>
                  <a:schemeClr val="tx1"/>
                </a:solidFill>
                <a:latin typeface="Arial" charset="0"/>
              </a:defRPr>
            </a:lvl2pPr>
            <a:lvl3pPr marL="1092594" indent="-218519" defTabSz="922635" eaLnBrk="0" hangingPunct="0">
              <a:defRPr>
                <a:solidFill>
                  <a:schemeClr val="tx1"/>
                </a:solidFill>
                <a:latin typeface="Arial" charset="0"/>
              </a:defRPr>
            </a:lvl3pPr>
            <a:lvl4pPr marL="1529631" indent="-218519" defTabSz="922635" eaLnBrk="0" hangingPunct="0">
              <a:defRPr>
                <a:solidFill>
                  <a:schemeClr val="tx1"/>
                </a:solidFill>
                <a:latin typeface="Arial" charset="0"/>
              </a:defRPr>
            </a:lvl4pPr>
            <a:lvl5pPr marL="1966669" indent="-218519" defTabSz="922635" eaLnBrk="0" hangingPunct="0">
              <a:defRPr>
                <a:solidFill>
                  <a:schemeClr val="tx1"/>
                </a:solidFill>
                <a:latin typeface="Arial" charset="0"/>
              </a:defRPr>
            </a:lvl5pPr>
            <a:lvl6pPr marL="2403706" indent="-218519" defTabSz="922635" eaLnBrk="0" fontAlgn="base" hangingPunct="0">
              <a:spcBef>
                <a:spcPct val="0"/>
              </a:spcBef>
              <a:spcAft>
                <a:spcPct val="0"/>
              </a:spcAft>
              <a:defRPr>
                <a:solidFill>
                  <a:schemeClr val="tx1"/>
                </a:solidFill>
                <a:latin typeface="Arial" charset="0"/>
              </a:defRPr>
            </a:lvl6pPr>
            <a:lvl7pPr marL="2840744" indent="-218519" defTabSz="922635" eaLnBrk="0" fontAlgn="base" hangingPunct="0">
              <a:spcBef>
                <a:spcPct val="0"/>
              </a:spcBef>
              <a:spcAft>
                <a:spcPct val="0"/>
              </a:spcAft>
              <a:defRPr>
                <a:solidFill>
                  <a:schemeClr val="tx1"/>
                </a:solidFill>
                <a:latin typeface="Arial" charset="0"/>
              </a:defRPr>
            </a:lvl7pPr>
            <a:lvl8pPr marL="3277781" indent="-218519" defTabSz="922635" eaLnBrk="0" fontAlgn="base" hangingPunct="0">
              <a:spcBef>
                <a:spcPct val="0"/>
              </a:spcBef>
              <a:spcAft>
                <a:spcPct val="0"/>
              </a:spcAft>
              <a:defRPr>
                <a:solidFill>
                  <a:schemeClr val="tx1"/>
                </a:solidFill>
                <a:latin typeface="Arial" charset="0"/>
              </a:defRPr>
            </a:lvl8pPr>
            <a:lvl9pPr marL="3714819" indent="-218519" defTabSz="922635" eaLnBrk="0" fontAlgn="base" hangingPunct="0">
              <a:spcBef>
                <a:spcPct val="0"/>
              </a:spcBef>
              <a:spcAft>
                <a:spcPct val="0"/>
              </a:spcAft>
              <a:defRPr>
                <a:solidFill>
                  <a:schemeClr val="tx1"/>
                </a:solidFill>
                <a:latin typeface="Arial" charset="0"/>
              </a:defRPr>
            </a:lvl9pPr>
          </a:lstStyle>
          <a:p>
            <a:pPr eaLnBrk="1" hangingPunct="1"/>
            <a:fld id="{726CE0A3-82AC-47F0-8BA0-B3FFAEEF4427}" type="slidenum">
              <a:rPr lang="en-US" altLang="en-US" smtClean="0"/>
              <a:pPr eaLnBrk="1" hangingPunct="1"/>
              <a:t>38</a:t>
            </a:fld>
            <a:endParaRPr lang="en-US"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rPr>
              <a:t>DVRPC is the Metropolitan Planning Organization or MPO for Greater Philadelphia. This region includes the City of Philadelphia and eight surrounding counties in Pennsylvania and New Jersey. Our board, the Commission, is composed of representatives of these counties, the major cities in the region, and the two states. MPOs, like DVRPC, are primarily transportation planning organizations, and</a:t>
            </a:r>
            <a:r>
              <a:rPr lang="en-US" altLang="en-US" baseline="0" dirty="0">
                <a:latin typeface="Arial" charset="0"/>
              </a:rPr>
              <a:t> our Board plays a key role in deciding </a:t>
            </a:r>
            <a:r>
              <a:rPr lang="en-US" altLang="en-US" dirty="0">
                <a:latin typeface="Arial" charset="0"/>
              </a:rPr>
              <a:t>how federal transportation funding gets spent in the region. In order to ensure this investment meets long term regional goals, we are required to develop a</a:t>
            </a:r>
            <a:r>
              <a:rPr lang="en-US" altLang="en-US" baseline="0" dirty="0">
                <a:latin typeface="Arial" charset="0"/>
              </a:rPr>
              <a:t> long range plan, which by its nature touches on more than just transportation.</a:t>
            </a:r>
            <a:endParaRPr lang="en-US" altLang="en-US" dirty="0">
              <a:latin typeface="Arial" charset="0"/>
            </a:endParaRPr>
          </a:p>
          <a:p>
            <a:pPr eaLnBrk="1" hangingPunct="1"/>
            <a:endParaRPr lang="en-US" altLang="en-US" dirty="0">
              <a:latin typeface="Arial" charset="0"/>
            </a:endParaRPr>
          </a:p>
          <a:p>
            <a:pPr eaLnBrk="1" hangingPunct="1"/>
            <a:r>
              <a:rPr lang="en-US" altLang="en-US" dirty="0">
                <a:latin typeface="Arial" charset="0"/>
              </a:rPr>
              <a:t>As of 2015, the Greater Philadelphia region was home to about 5.7</a:t>
            </a:r>
            <a:r>
              <a:rPr lang="en-US" altLang="en-US" baseline="0" dirty="0">
                <a:latin typeface="Arial" charset="0"/>
              </a:rPr>
              <a:t> million people. </a:t>
            </a:r>
            <a:r>
              <a:rPr lang="en-US" altLang="en-US" dirty="0">
                <a:latin typeface="Arial" charset="0"/>
              </a:rPr>
              <a:t>There are 351 municipalities in the region, all with strong home rule. </a:t>
            </a:r>
            <a:r>
              <a:rPr lang="en-US" altLang="en-US" baseline="0" dirty="0">
                <a:latin typeface="Arial" charset="0"/>
              </a:rPr>
              <a:t> That means land use and many other decisions are made at the local level. Thus as MPO staff, we seek to develop helpful planning tools, communicate information and best practices, and generally support our counties and municipalities in creating better futures for their residents. But, we have really no authority over policy, except for federal transportation spending.     </a:t>
            </a:r>
            <a:r>
              <a:rPr lang="en-US" altLang="en-US" dirty="0">
                <a:latin typeface="Arial" charset="0"/>
              </a:rPr>
              <a:t> </a:t>
            </a:r>
          </a:p>
          <a:p>
            <a:pPr eaLnBrk="1" hangingPunct="1"/>
            <a:endParaRPr lang="en-US" altLang="en-US"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635" eaLnBrk="0" hangingPunct="0">
              <a:defRPr>
                <a:solidFill>
                  <a:schemeClr val="tx1"/>
                </a:solidFill>
                <a:latin typeface="Arial" charset="0"/>
              </a:defRPr>
            </a:lvl1pPr>
            <a:lvl2pPr marL="710186" indent="-273148" defTabSz="922635" eaLnBrk="0" hangingPunct="0">
              <a:defRPr>
                <a:solidFill>
                  <a:schemeClr val="tx1"/>
                </a:solidFill>
                <a:latin typeface="Arial" charset="0"/>
              </a:defRPr>
            </a:lvl2pPr>
            <a:lvl3pPr marL="1092594" indent="-218519" defTabSz="922635" eaLnBrk="0" hangingPunct="0">
              <a:defRPr>
                <a:solidFill>
                  <a:schemeClr val="tx1"/>
                </a:solidFill>
                <a:latin typeface="Arial" charset="0"/>
              </a:defRPr>
            </a:lvl3pPr>
            <a:lvl4pPr marL="1529631" indent="-218519" defTabSz="922635" eaLnBrk="0" hangingPunct="0">
              <a:defRPr>
                <a:solidFill>
                  <a:schemeClr val="tx1"/>
                </a:solidFill>
                <a:latin typeface="Arial" charset="0"/>
              </a:defRPr>
            </a:lvl4pPr>
            <a:lvl5pPr marL="1966669" indent="-218519" defTabSz="922635" eaLnBrk="0" hangingPunct="0">
              <a:defRPr>
                <a:solidFill>
                  <a:schemeClr val="tx1"/>
                </a:solidFill>
                <a:latin typeface="Arial" charset="0"/>
              </a:defRPr>
            </a:lvl5pPr>
            <a:lvl6pPr marL="2403706" indent="-218519" defTabSz="922635" eaLnBrk="0" fontAlgn="base" hangingPunct="0">
              <a:spcBef>
                <a:spcPct val="0"/>
              </a:spcBef>
              <a:spcAft>
                <a:spcPct val="0"/>
              </a:spcAft>
              <a:defRPr>
                <a:solidFill>
                  <a:schemeClr val="tx1"/>
                </a:solidFill>
                <a:latin typeface="Arial" charset="0"/>
              </a:defRPr>
            </a:lvl6pPr>
            <a:lvl7pPr marL="2840744" indent="-218519" defTabSz="922635" eaLnBrk="0" fontAlgn="base" hangingPunct="0">
              <a:spcBef>
                <a:spcPct val="0"/>
              </a:spcBef>
              <a:spcAft>
                <a:spcPct val="0"/>
              </a:spcAft>
              <a:defRPr>
                <a:solidFill>
                  <a:schemeClr val="tx1"/>
                </a:solidFill>
                <a:latin typeface="Arial" charset="0"/>
              </a:defRPr>
            </a:lvl7pPr>
            <a:lvl8pPr marL="3277781" indent="-218519" defTabSz="922635" eaLnBrk="0" fontAlgn="base" hangingPunct="0">
              <a:spcBef>
                <a:spcPct val="0"/>
              </a:spcBef>
              <a:spcAft>
                <a:spcPct val="0"/>
              </a:spcAft>
              <a:defRPr>
                <a:solidFill>
                  <a:schemeClr val="tx1"/>
                </a:solidFill>
                <a:latin typeface="Arial" charset="0"/>
              </a:defRPr>
            </a:lvl8pPr>
            <a:lvl9pPr marL="3714819" indent="-218519" defTabSz="922635" eaLnBrk="0" fontAlgn="base" hangingPunct="0">
              <a:spcBef>
                <a:spcPct val="0"/>
              </a:spcBef>
              <a:spcAft>
                <a:spcPct val="0"/>
              </a:spcAft>
              <a:defRPr>
                <a:solidFill>
                  <a:schemeClr val="tx1"/>
                </a:solidFill>
                <a:latin typeface="Arial" charset="0"/>
              </a:defRPr>
            </a:lvl9pPr>
          </a:lstStyle>
          <a:p>
            <a:pPr eaLnBrk="1" hangingPunct="1"/>
            <a:fld id="{726CE0A3-82AC-47F0-8BA0-B3FFAEEF4427}" type="slidenum">
              <a:rPr lang="en-US" altLang="en-US" smtClean="0"/>
              <a:pPr eaLnBrk="1" hangingPunct="1"/>
              <a:t>39</a:t>
            </a:fld>
            <a:endParaRPr lang="en-US"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rPr>
              <a:t>The region’s long-range plan,</a:t>
            </a:r>
            <a:r>
              <a:rPr lang="en-US" altLang="en-US" baseline="0" dirty="0">
                <a:latin typeface="Arial" charset="0"/>
              </a:rPr>
              <a:t> </a:t>
            </a:r>
            <a:r>
              <a:rPr lang="en-US" altLang="en-US" i="1" baseline="0" dirty="0">
                <a:latin typeface="Arial" charset="0"/>
              </a:rPr>
              <a:t>Connections 2045: Plan for Greater Philadelphia</a:t>
            </a:r>
            <a:r>
              <a:rPr lang="en-US" altLang="en-US" baseline="0" dirty="0">
                <a:latin typeface="Arial" charset="0"/>
              </a:rPr>
              <a:t>, repeats the </a:t>
            </a:r>
            <a:r>
              <a:rPr lang="en-US" altLang="en-US" i="1" baseline="0" dirty="0">
                <a:latin typeface="Arial" charset="0"/>
              </a:rPr>
              <a:t>previous</a:t>
            </a:r>
            <a:r>
              <a:rPr lang="en-US" altLang="en-US" baseline="0" dirty="0">
                <a:latin typeface="Arial" charset="0"/>
              </a:rPr>
              <a:t>  long range plan’s goal of </a:t>
            </a:r>
            <a:r>
              <a:rPr lang="en-US" altLang="en-US" b="1" baseline="0" dirty="0">
                <a:latin typeface="Arial" charset="0"/>
              </a:rPr>
              <a:t>reducing greenhouse gas emissions by 60% from 2005 levels by 2040</a:t>
            </a:r>
            <a:r>
              <a:rPr lang="en-US" altLang="en-US" baseline="0" dirty="0">
                <a:latin typeface="Arial" charset="0"/>
              </a:rPr>
              <a:t>. This is in line with related commitments made by governments in the region. For example, the City of Philadelphia has adopted a reduction target of 80% by 2050. This 80 by 50 goal is often cited as what is needed to limit the global temperature increase to no more than 1.5 degrees Celsius above pre-industrial levels.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B9AF75-AA5B-471B-8D78-AE11072C2CBC}" type="slidenum">
              <a:rPr lang="en-US">
                <a:solidFill>
                  <a:prstClr val="black"/>
                </a:solidFill>
              </a:rPr>
              <a:pPr>
                <a:defRPr/>
              </a:pPr>
              <a:t>40</a:t>
            </a:fld>
            <a:endParaRPr lang="en-US">
              <a:solidFill>
                <a:prstClr val="black"/>
              </a:solidFill>
            </a:endParaRPr>
          </a:p>
        </p:txBody>
      </p:sp>
      <p:sp>
        <p:nvSpPr>
          <p:cNvPr id="204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DVRPC has a number of areas of activity. I managed the office of Energy and Climate Change Initiatives. My office’s mission is both to understand in advance effective and practical policies for reducing greenhouse gas emissions, and to prepare the region for the inevitable long-term impacts of climate change, particularly regarding the transportation sector.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635" eaLnBrk="0" hangingPunct="0">
              <a:defRPr>
                <a:solidFill>
                  <a:schemeClr val="tx1"/>
                </a:solidFill>
                <a:latin typeface="Arial" charset="0"/>
              </a:defRPr>
            </a:lvl1pPr>
            <a:lvl2pPr marL="710186" indent="-273148" defTabSz="922635" eaLnBrk="0" hangingPunct="0">
              <a:defRPr>
                <a:solidFill>
                  <a:schemeClr val="tx1"/>
                </a:solidFill>
                <a:latin typeface="Arial" charset="0"/>
              </a:defRPr>
            </a:lvl2pPr>
            <a:lvl3pPr marL="1092594" indent="-218519" defTabSz="922635" eaLnBrk="0" hangingPunct="0">
              <a:defRPr>
                <a:solidFill>
                  <a:schemeClr val="tx1"/>
                </a:solidFill>
                <a:latin typeface="Arial" charset="0"/>
              </a:defRPr>
            </a:lvl3pPr>
            <a:lvl4pPr marL="1529631" indent="-218519" defTabSz="922635" eaLnBrk="0" hangingPunct="0">
              <a:defRPr>
                <a:solidFill>
                  <a:schemeClr val="tx1"/>
                </a:solidFill>
                <a:latin typeface="Arial" charset="0"/>
              </a:defRPr>
            </a:lvl4pPr>
            <a:lvl5pPr marL="1966669" indent="-218519" defTabSz="922635" eaLnBrk="0" hangingPunct="0">
              <a:defRPr>
                <a:solidFill>
                  <a:schemeClr val="tx1"/>
                </a:solidFill>
                <a:latin typeface="Arial" charset="0"/>
              </a:defRPr>
            </a:lvl5pPr>
            <a:lvl6pPr marL="2403706" indent="-218519" defTabSz="922635" eaLnBrk="0" fontAlgn="base" hangingPunct="0">
              <a:spcBef>
                <a:spcPct val="0"/>
              </a:spcBef>
              <a:spcAft>
                <a:spcPct val="0"/>
              </a:spcAft>
              <a:defRPr>
                <a:solidFill>
                  <a:schemeClr val="tx1"/>
                </a:solidFill>
                <a:latin typeface="Arial" charset="0"/>
              </a:defRPr>
            </a:lvl6pPr>
            <a:lvl7pPr marL="2840744" indent="-218519" defTabSz="922635" eaLnBrk="0" fontAlgn="base" hangingPunct="0">
              <a:spcBef>
                <a:spcPct val="0"/>
              </a:spcBef>
              <a:spcAft>
                <a:spcPct val="0"/>
              </a:spcAft>
              <a:defRPr>
                <a:solidFill>
                  <a:schemeClr val="tx1"/>
                </a:solidFill>
                <a:latin typeface="Arial" charset="0"/>
              </a:defRPr>
            </a:lvl7pPr>
            <a:lvl8pPr marL="3277781" indent="-218519" defTabSz="922635" eaLnBrk="0" fontAlgn="base" hangingPunct="0">
              <a:spcBef>
                <a:spcPct val="0"/>
              </a:spcBef>
              <a:spcAft>
                <a:spcPct val="0"/>
              </a:spcAft>
              <a:defRPr>
                <a:solidFill>
                  <a:schemeClr val="tx1"/>
                </a:solidFill>
                <a:latin typeface="Arial" charset="0"/>
              </a:defRPr>
            </a:lvl8pPr>
            <a:lvl9pPr marL="3714819" indent="-218519" defTabSz="922635" eaLnBrk="0" fontAlgn="base" hangingPunct="0">
              <a:spcBef>
                <a:spcPct val="0"/>
              </a:spcBef>
              <a:spcAft>
                <a:spcPct val="0"/>
              </a:spcAft>
              <a:defRPr>
                <a:solidFill>
                  <a:schemeClr val="tx1"/>
                </a:solidFill>
                <a:latin typeface="Arial" charset="0"/>
              </a:defRPr>
            </a:lvl9pPr>
          </a:lstStyle>
          <a:p>
            <a:pPr eaLnBrk="1" hangingPunct="1"/>
            <a:fld id="{726CE0A3-82AC-47F0-8BA0-B3FFAEEF4427}" type="slidenum">
              <a:rPr lang="en-US" altLang="en-US" smtClean="0"/>
              <a:pPr eaLnBrk="1" hangingPunct="1"/>
              <a:t>41</a:t>
            </a:fld>
            <a:endParaRPr lang="en-US"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rPr>
              <a:t>In order</a:t>
            </a:r>
            <a:r>
              <a:rPr lang="en-US" altLang="en-US" baseline="0" dirty="0">
                <a:latin typeface="Arial" charset="0"/>
              </a:rPr>
              <a:t> to track progress towards its greenhouse gas reduction goal,  as well as help shape and inform </a:t>
            </a:r>
            <a:r>
              <a:rPr lang="en-US" altLang="en-US" b="1" u="sng" baseline="0" dirty="0">
                <a:latin typeface="Arial" charset="0"/>
              </a:rPr>
              <a:t>local</a:t>
            </a:r>
            <a:r>
              <a:rPr lang="en-US" altLang="en-US" baseline="0" dirty="0">
                <a:latin typeface="Arial" charset="0"/>
              </a:rPr>
              <a:t> energy use and greenhouse gas emissions reduction strategies, DVRPC periodically carries out an inventory to estimate energy use and greenhouse gas emissions for the region. Our most recently completed inventory, for calendar year 2015, published in November 2018.</a:t>
            </a:r>
          </a:p>
          <a:p>
            <a:pPr eaLnBrk="1" hangingPunct="1">
              <a:spcBef>
                <a:spcPct val="20000"/>
              </a:spcBef>
              <a:buClr>
                <a:srgbClr val="669900"/>
              </a:buClr>
              <a:buFont typeface="Wingdings" pitchFamily="2" charset="2"/>
              <a:buChar char="§"/>
            </a:pPr>
            <a:endParaRPr lang="en-US" altLang="en-US" sz="1200" dirty="0">
              <a:solidFill>
                <a:schemeClr val="tx1">
                  <a:lumMod val="95000"/>
                  <a:lumOff val="5000"/>
                </a:schemeClr>
              </a:solidFill>
              <a:latin typeface="Calibri" pitchFamily="34" charset="0"/>
            </a:endParaRPr>
          </a:p>
          <a:p>
            <a:pPr eaLnBrk="1" hangingPunct="1">
              <a:spcBef>
                <a:spcPct val="20000"/>
              </a:spcBef>
              <a:buClr>
                <a:srgbClr val="669900"/>
              </a:buClr>
              <a:buFont typeface="Wingdings" pitchFamily="2" charset="2"/>
              <a:buChar char="§"/>
            </a:pPr>
            <a:r>
              <a:rPr lang="en-US" altLang="en-US" sz="1200" dirty="0">
                <a:solidFill>
                  <a:schemeClr val="tx1">
                    <a:lumMod val="95000"/>
                    <a:lumOff val="5000"/>
                  </a:schemeClr>
                </a:solidFill>
                <a:latin typeface="Calibri" pitchFamily="34" charset="0"/>
              </a:rPr>
              <a:t> Provide snapshots of energy use and GHG emissions</a:t>
            </a:r>
          </a:p>
          <a:p>
            <a:pPr eaLnBrk="1" hangingPunct="1">
              <a:spcBef>
                <a:spcPct val="20000"/>
              </a:spcBef>
              <a:buClr>
                <a:srgbClr val="669900"/>
              </a:buClr>
              <a:buFont typeface="Wingdings" pitchFamily="2" charset="2"/>
              <a:buChar char="§"/>
            </a:pPr>
            <a:r>
              <a:rPr lang="en-US" altLang="en-US" sz="1200" dirty="0">
                <a:solidFill>
                  <a:schemeClr val="tx1">
                    <a:lumMod val="95000"/>
                    <a:lumOff val="5000"/>
                  </a:schemeClr>
                </a:solidFill>
                <a:latin typeface="Calibri" pitchFamily="34" charset="0"/>
              </a:rPr>
              <a:t> Available for 2005 and 2010 as well.</a:t>
            </a:r>
          </a:p>
          <a:p>
            <a:pPr eaLnBrk="1" hangingPunct="1">
              <a:spcBef>
                <a:spcPct val="20000"/>
              </a:spcBef>
              <a:buClr>
                <a:srgbClr val="669900"/>
              </a:buClr>
              <a:buFont typeface="Wingdings" pitchFamily="2" charset="2"/>
              <a:buChar char="§"/>
            </a:pPr>
            <a:r>
              <a:rPr lang="en-US" altLang="en-US" sz="1200" dirty="0">
                <a:solidFill>
                  <a:schemeClr val="tx1">
                    <a:lumMod val="95000"/>
                    <a:lumOff val="5000"/>
                  </a:schemeClr>
                </a:solidFill>
                <a:latin typeface="Calibri" pitchFamily="34" charset="0"/>
              </a:rPr>
              <a:t> Show trends in energy use and emissions</a:t>
            </a:r>
          </a:p>
          <a:p>
            <a:pPr eaLnBrk="1" hangingPunct="1">
              <a:spcBef>
                <a:spcPct val="20000"/>
              </a:spcBef>
              <a:buClr>
                <a:srgbClr val="669900"/>
              </a:buClr>
              <a:buFont typeface="Wingdings" pitchFamily="2" charset="2"/>
              <a:buChar char="§"/>
            </a:pPr>
            <a:r>
              <a:rPr lang="en-US" altLang="en-US" sz="1200" dirty="0">
                <a:solidFill>
                  <a:schemeClr val="tx1">
                    <a:lumMod val="95000"/>
                    <a:lumOff val="5000"/>
                  </a:schemeClr>
                </a:solidFill>
                <a:latin typeface="Calibri" pitchFamily="34" charset="0"/>
              </a:rPr>
              <a:t> Helps to shape energy use and emissions reduction strategies</a:t>
            </a:r>
          </a:p>
          <a:p>
            <a:pPr eaLnBrk="1" hangingPunct="1"/>
            <a:endParaRPr lang="en-US" altLang="en-US" baseline="0" dirty="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079" eaLnBrk="0" hangingPunct="0">
              <a:defRPr>
                <a:solidFill>
                  <a:schemeClr val="tx1"/>
                </a:solidFill>
                <a:latin typeface="Arial" charset="0"/>
              </a:defRPr>
            </a:lvl1pPr>
            <a:lvl2pPr marL="736699" indent="-283345" defTabSz="957079" eaLnBrk="0" hangingPunct="0">
              <a:defRPr>
                <a:solidFill>
                  <a:schemeClr val="tx1"/>
                </a:solidFill>
                <a:latin typeface="Arial" charset="0"/>
              </a:defRPr>
            </a:lvl2pPr>
            <a:lvl3pPr marL="1133383" indent="-226676" defTabSz="957079" eaLnBrk="0" hangingPunct="0">
              <a:defRPr>
                <a:solidFill>
                  <a:schemeClr val="tx1"/>
                </a:solidFill>
                <a:latin typeface="Arial" charset="0"/>
              </a:defRPr>
            </a:lvl3pPr>
            <a:lvl4pPr marL="1586736" indent="-226676" defTabSz="957079" eaLnBrk="0" hangingPunct="0">
              <a:defRPr>
                <a:solidFill>
                  <a:schemeClr val="tx1"/>
                </a:solidFill>
                <a:latin typeface="Arial" charset="0"/>
              </a:defRPr>
            </a:lvl4pPr>
            <a:lvl5pPr marL="2040089" indent="-226676" defTabSz="957079" eaLnBrk="0" hangingPunct="0">
              <a:defRPr>
                <a:solidFill>
                  <a:schemeClr val="tx1"/>
                </a:solidFill>
                <a:latin typeface="Arial" charset="0"/>
              </a:defRPr>
            </a:lvl5pPr>
            <a:lvl6pPr marL="2493442" indent="-226676" defTabSz="957079" eaLnBrk="0" fontAlgn="base" hangingPunct="0">
              <a:spcBef>
                <a:spcPct val="0"/>
              </a:spcBef>
              <a:spcAft>
                <a:spcPct val="0"/>
              </a:spcAft>
              <a:defRPr>
                <a:solidFill>
                  <a:schemeClr val="tx1"/>
                </a:solidFill>
                <a:latin typeface="Arial" charset="0"/>
              </a:defRPr>
            </a:lvl6pPr>
            <a:lvl7pPr marL="2946795" indent="-226676" defTabSz="957079" eaLnBrk="0" fontAlgn="base" hangingPunct="0">
              <a:spcBef>
                <a:spcPct val="0"/>
              </a:spcBef>
              <a:spcAft>
                <a:spcPct val="0"/>
              </a:spcAft>
              <a:defRPr>
                <a:solidFill>
                  <a:schemeClr val="tx1"/>
                </a:solidFill>
                <a:latin typeface="Arial" charset="0"/>
              </a:defRPr>
            </a:lvl7pPr>
            <a:lvl8pPr marL="3400148" indent="-226676" defTabSz="957079" eaLnBrk="0" fontAlgn="base" hangingPunct="0">
              <a:spcBef>
                <a:spcPct val="0"/>
              </a:spcBef>
              <a:spcAft>
                <a:spcPct val="0"/>
              </a:spcAft>
              <a:defRPr>
                <a:solidFill>
                  <a:schemeClr val="tx1"/>
                </a:solidFill>
                <a:latin typeface="Arial" charset="0"/>
              </a:defRPr>
            </a:lvl8pPr>
            <a:lvl9pPr marL="3853501" indent="-226676" defTabSz="957079" eaLnBrk="0" fontAlgn="base" hangingPunct="0">
              <a:spcBef>
                <a:spcPct val="0"/>
              </a:spcBef>
              <a:spcAft>
                <a:spcPct val="0"/>
              </a:spcAft>
              <a:defRPr>
                <a:solidFill>
                  <a:schemeClr val="tx1"/>
                </a:solidFill>
                <a:latin typeface="Arial" charset="0"/>
              </a:defRPr>
            </a:lvl9pPr>
          </a:lstStyle>
          <a:p>
            <a:pPr eaLnBrk="1" hangingPunct="1"/>
            <a:fld id="{726CE0A3-82AC-47F0-8BA0-B3FFAEEF4427}" type="slidenum">
              <a:rPr lang="en-US" altLang="en-US" smtClean="0">
                <a:solidFill>
                  <a:prstClr val="black"/>
                </a:solidFill>
              </a:rPr>
              <a:pPr eaLnBrk="1" hangingPunct="1"/>
              <a:t>42</a:t>
            </a:fld>
            <a:endParaRPr lang="en-US" altLang="en-US">
              <a:solidFill>
                <a:prstClr val="black"/>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rPr>
              <a:t>In 2015, stationary</a:t>
            </a:r>
            <a:r>
              <a:rPr lang="en-US" altLang="en-US" baseline="0" dirty="0">
                <a:latin typeface="Arial" charset="0"/>
              </a:rPr>
              <a:t> energy use in commercial, industrial, and residential applications dominated annual greenhouse gas emissions, resulting in about 43.4 MMTCO2e or 57.6% of the region’s gross emissions of 75.3 MMTCO2e. Mobile energy use, primarily transportation, contributed another 23.1 MMTCO2e or 30.7% of the region’s gross emissions. Altogether, energy use accounts for just under 90% of regional gross GHG emissions. </a:t>
            </a:r>
            <a:endParaRPr lang="en-US" altLang="en-US" dirty="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528" eaLnBrk="0" hangingPunct="0">
              <a:defRPr>
                <a:solidFill>
                  <a:schemeClr val="tx1"/>
                </a:solidFill>
                <a:latin typeface="Arial" charset="0"/>
              </a:defRPr>
            </a:lvl1pPr>
            <a:lvl2pPr marL="710104" indent="-273116" defTabSz="922528" eaLnBrk="0" hangingPunct="0">
              <a:defRPr>
                <a:solidFill>
                  <a:schemeClr val="tx1"/>
                </a:solidFill>
                <a:latin typeface="Arial" charset="0"/>
              </a:defRPr>
            </a:lvl2pPr>
            <a:lvl3pPr marL="1092468" indent="-218493" defTabSz="922528" eaLnBrk="0" hangingPunct="0">
              <a:defRPr>
                <a:solidFill>
                  <a:schemeClr val="tx1"/>
                </a:solidFill>
                <a:latin typeface="Arial" charset="0"/>
              </a:defRPr>
            </a:lvl3pPr>
            <a:lvl4pPr marL="1529454" indent="-218493" defTabSz="922528" eaLnBrk="0" hangingPunct="0">
              <a:defRPr>
                <a:solidFill>
                  <a:schemeClr val="tx1"/>
                </a:solidFill>
                <a:latin typeface="Arial" charset="0"/>
              </a:defRPr>
            </a:lvl4pPr>
            <a:lvl5pPr marL="1966442" indent="-218493" defTabSz="922528" eaLnBrk="0" hangingPunct="0">
              <a:defRPr>
                <a:solidFill>
                  <a:schemeClr val="tx1"/>
                </a:solidFill>
                <a:latin typeface="Arial" charset="0"/>
              </a:defRPr>
            </a:lvl5pPr>
            <a:lvl6pPr marL="2403428" indent="-218493" defTabSz="922528" eaLnBrk="0" fontAlgn="base" hangingPunct="0">
              <a:spcBef>
                <a:spcPct val="0"/>
              </a:spcBef>
              <a:spcAft>
                <a:spcPct val="0"/>
              </a:spcAft>
              <a:defRPr>
                <a:solidFill>
                  <a:schemeClr val="tx1"/>
                </a:solidFill>
                <a:latin typeface="Arial" charset="0"/>
              </a:defRPr>
            </a:lvl6pPr>
            <a:lvl7pPr marL="2840416" indent="-218493" defTabSz="922528" eaLnBrk="0" fontAlgn="base" hangingPunct="0">
              <a:spcBef>
                <a:spcPct val="0"/>
              </a:spcBef>
              <a:spcAft>
                <a:spcPct val="0"/>
              </a:spcAft>
              <a:defRPr>
                <a:solidFill>
                  <a:schemeClr val="tx1"/>
                </a:solidFill>
                <a:latin typeface="Arial" charset="0"/>
              </a:defRPr>
            </a:lvl7pPr>
            <a:lvl8pPr marL="3277403" indent="-218493" defTabSz="922528" eaLnBrk="0" fontAlgn="base" hangingPunct="0">
              <a:spcBef>
                <a:spcPct val="0"/>
              </a:spcBef>
              <a:spcAft>
                <a:spcPct val="0"/>
              </a:spcAft>
              <a:defRPr>
                <a:solidFill>
                  <a:schemeClr val="tx1"/>
                </a:solidFill>
                <a:latin typeface="Arial" charset="0"/>
              </a:defRPr>
            </a:lvl8pPr>
            <a:lvl9pPr marL="3714390" indent="-218493" defTabSz="922528" eaLnBrk="0" fontAlgn="base" hangingPunct="0">
              <a:spcBef>
                <a:spcPct val="0"/>
              </a:spcBef>
              <a:spcAft>
                <a:spcPct val="0"/>
              </a:spcAft>
              <a:defRPr>
                <a:solidFill>
                  <a:schemeClr val="tx1"/>
                </a:solidFill>
                <a:latin typeface="Arial" charset="0"/>
              </a:defRPr>
            </a:lvl9pPr>
          </a:lstStyle>
          <a:p>
            <a:pPr eaLnBrk="1" hangingPunct="1"/>
            <a:fld id="{726CE0A3-82AC-47F0-8BA0-B3FFAEEF4427}" type="slidenum">
              <a:rPr lang="en-US" altLang="en-US" smtClean="0">
                <a:solidFill>
                  <a:prstClr val="black"/>
                </a:solidFill>
              </a:rPr>
              <a:pPr eaLnBrk="1" hangingPunct="1"/>
              <a:t>43</a:t>
            </a:fld>
            <a:endParaRPr lang="en-US" altLang="en-US">
              <a:solidFill>
                <a:prstClr val="black"/>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rPr>
              <a:t>In the past we were able to make some broad brush statements about the different factors driving changes in emissions from inventory to inventory. For instance, we could easily compare the electricity generation mix from year to year</a:t>
            </a:r>
            <a:r>
              <a:rPr lang="en-US" altLang="en-US" baseline="0" dirty="0">
                <a:latin typeface="Arial" charset="0"/>
              </a:rPr>
              <a:t> . . . </a:t>
            </a:r>
            <a:r>
              <a:rPr lang="en-US" altLang="en-US" dirty="0">
                <a:latin typeface="Arial" charset="0"/>
              </a:rPr>
              <a:t> [Next slide]</a:t>
            </a:r>
          </a:p>
          <a:p>
            <a:pPr eaLnBrk="1" hangingPunct="1"/>
            <a:endParaRPr lang="en-US" altLang="en-US" dirty="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635" eaLnBrk="0" hangingPunct="0">
              <a:defRPr>
                <a:solidFill>
                  <a:schemeClr val="tx1"/>
                </a:solidFill>
                <a:latin typeface="Arial" charset="0"/>
              </a:defRPr>
            </a:lvl1pPr>
            <a:lvl2pPr marL="710186" indent="-273148" defTabSz="922635" eaLnBrk="0" hangingPunct="0">
              <a:defRPr>
                <a:solidFill>
                  <a:schemeClr val="tx1"/>
                </a:solidFill>
                <a:latin typeface="Arial" charset="0"/>
              </a:defRPr>
            </a:lvl2pPr>
            <a:lvl3pPr marL="1092594" indent="-218519" defTabSz="922635" eaLnBrk="0" hangingPunct="0">
              <a:defRPr>
                <a:solidFill>
                  <a:schemeClr val="tx1"/>
                </a:solidFill>
                <a:latin typeface="Arial" charset="0"/>
              </a:defRPr>
            </a:lvl3pPr>
            <a:lvl4pPr marL="1529631" indent="-218519" defTabSz="922635" eaLnBrk="0" hangingPunct="0">
              <a:defRPr>
                <a:solidFill>
                  <a:schemeClr val="tx1"/>
                </a:solidFill>
                <a:latin typeface="Arial" charset="0"/>
              </a:defRPr>
            </a:lvl4pPr>
            <a:lvl5pPr marL="1966669" indent="-218519" defTabSz="922635" eaLnBrk="0" hangingPunct="0">
              <a:defRPr>
                <a:solidFill>
                  <a:schemeClr val="tx1"/>
                </a:solidFill>
                <a:latin typeface="Arial" charset="0"/>
              </a:defRPr>
            </a:lvl5pPr>
            <a:lvl6pPr marL="2403706" indent="-218519" defTabSz="922635" eaLnBrk="0" fontAlgn="base" hangingPunct="0">
              <a:spcBef>
                <a:spcPct val="0"/>
              </a:spcBef>
              <a:spcAft>
                <a:spcPct val="0"/>
              </a:spcAft>
              <a:defRPr>
                <a:solidFill>
                  <a:schemeClr val="tx1"/>
                </a:solidFill>
                <a:latin typeface="Arial" charset="0"/>
              </a:defRPr>
            </a:lvl6pPr>
            <a:lvl7pPr marL="2840744" indent="-218519" defTabSz="922635" eaLnBrk="0" fontAlgn="base" hangingPunct="0">
              <a:spcBef>
                <a:spcPct val="0"/>
              </a:spcBef>
              <a:spcAft>
                <a:spcPct val="0"/>
              </a:spcAft>
              <a:defRPr>
                <a:solidFill>
                  <a:schemeClr val="tx1"/>
                </a:solidFill>
                <a:latin typeface="Arial" charset="0"/>
              </a:defRPr>
            </a:lvl7pPr>
            <a:lvl8pPr marL="3277781" indent="-218519" defTabSz="922635" eaLnBrk="0" fontAlgn="base" hangingPunct="0">
              <a:spcBef>
                <a:spcPct val="0"/>
              </a:spcBef>
              <a:spcAft>
                <a:spcPct val="0"/>
              </a:spcAft>
              <a:defRPr>
                <a:solidFill>
                  <a:schemeClr val="tx1"/>
                </a:solidFill>
                <a:latin typeface="Arial" charset="0"/>
              </a:defRPr>
            </a:lvl8pPr>
            <a:lvl9pPr marL="3714819" indent="-218519" defTabSz="922635" eaLnBrk="0" fontAlgn="base" hangingPunct="0">
              <a:spcBef>
                <a:spcPct val="0"/>
              </a:spcBef>
              <a:spcAft>
                <a:spcPct val="0"/>
              </a:spcAft>
              <a:defRPr>
                <a:solidFill>
                  <a:schemeClr val="tx1"/>
                </a:solidFill>
                <a:latin typeface="Arial" charset="0"/>
              </a:defRPr>
            </a:lvl9pPr>
          </a:lstStyle>
          <a:p>
            <a:pPr eaLnBrk="1" hangingPunct="1"/>
            <a:fld id="{726CE0A3-82AC-47F0-8BA0-B3FFAEEF4427}" type="slidenum">
              <a:rPr lang="en-US" altLang="en-US" smtClean="0"/>
              <a:pPr eaLnBrk="1" hangingPunct="1"/>
              <a:t>44</a:t>
            </a:fld>
            <a:endParaRPr lang="en-US"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charset="0"/>
              </a:rPr>
              <a:t>. . </a:t>
            </a:r>
            <a:r>
              <a:rPr lang="en-US" altLang="en-US" baseline="0" dirty="0">
                <a:latin typeface="Arial" charset="0"/>
              </a:rPr>
              <a:t> a</a:t>
            </a:r>
            <a:r>
              <a:rPr lang="en-US" altLang="en-US" dirty="0">
                <a:latin typeface="Arial" charset="0"/>
              </a:rPr>
              <a:t>nd note how the</a:t>
            </a:r>
            <a:r>
              <a:rPr lang="en-US" altLang="en-US" baseline="0" dirty="0">
                <a:latin typeface="Arial" charset="0"/>
              </a:rPr>
              <a:t> shift away from coal to natural gas over the course of our carrying out inventories . .  . [Next slide]</a:t>
            </a:r>
            <a:endParaRPr lang="en-US" altLang="en-US" dirty="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635" eaLnBrk="0" hangingPunct="0">
              <a:defRPr>
                <a:solidFill>
                  <a:schemeClr val="tx1"/>
                </a:solidFill>
                <a:latin typeface="Arial" charset="0"/>
              </a:defRPr>
            </a:lvl1pPr>
            <a:lvl2pPr marL="710186" indent="-273148" defTabSz="922635" eaLnBrk="0" hangingPunct="0">
              <a:defRPr>
                <a:solidFill>
                  <a:schemeClr val="tx1"/>
                </a:solidFill>
                <a:latin typeface="Arial" charset="0"/>
              </a:defRPr>
            </a:lvl2pPr>
            <a:lvl3pPr marL="1092594" indent="-218519" defTabSz="922635" eaLnBrk="0" hangingPunct="0">
              <a:defRPr>
                <a:solidFill>
                  <a:schemeClr val="tx1"/>
                </a:solidFill>
                <a:latin typeface="Arial" charset="0"/>
              </a:defRPr>
            </a:lvl3pPr>
            <a:lvl4pPr marL="1529631" indent="-218519" defTabSz="922635" eaLnBrk="0" hangingPunct="0">
              <a:defRPr>
                <a:solidFill>
                  <a:schemeClr val="tx1"/>
                </a:solidFill>
                <a:latin typeface="Arial" charset="0"/>
              </a:defRPr>
            </a:lvl4pPr>
            <a:lvl5pPr marL="1966669" indent="-218519" defTabSz="922635" eaLnBrk="0" hangingPunct="0">
              <a:defRPr>
                <a:solidFill>
                  <a:schemeClr val="tx1"/>
                </a:solidFill>
                <a:latin typeface="Arial" charset="0"/>
              </a:defRPr>
            </a:lvl5pPr>
            <a:lvl6pPr marL="2403706" indent="-218519" defTabSz="922635" eaLnBrk="0" fontAlgn="base" hangingPunct="0">
              <a:spcBef>
                <a:spcPct val="0"/>
              </a:spcBef>
              <a:spcAft>
                <a:spcPct val="0"/>
              </a:spcAft>
              <a:defRPr>
                <a:solidFill>
                  <a:schemeClr val="tx1"/>
                </a:solidFill>
                <a:latin typeface="Arial" charset="0"/>
              </a:defRPr>
            </a:lvl6pPr>
            <a:lvl7pPr marL="2840744" indent="-218519" defTabSz="922635" eaLnBrk="0" fontAlgn="base" hangingPunct="0">
              <a:spcBef>
                <a:spcPct val="0"/>
              </a:spcBef>
              <a:spcAft>
                <a:spcPct val="0"/>
              </a:spcAft>
              <a:defRPr>
                <a:solidFill>
                  <a:schemeClr val="tx1"/>
                </a:solidFill>
                <a:latin typeface="Arial" charset="0"/>
              </a:defRPr>
            </a:lvl7pPr>
            <a:lvl8pPr marL="3277781" indent="-218519" defTabSz="922635" eaLnBrk="0" fontAlgn="base" hangingPunct="0">
              <a:spcBef>
                <a:spcPct val="0"/>
              </a:spcBef>
              <a:spcAft>
                <a:spcPct val="0"/>
              </a:spcAft>
              <a:defRPr>
                <a:solidFill>
                  <a:schemeClr val="tx1"/>
                </a:solidFill>
                <a:latin typeface="Arial" charset="0"/>
              </a:defRPr>
            </a:lvl8pPr>
            <a:lvl9pPr marL="3714819" indent="-218519" defTabSz="922635" eaLnBrk="0" fontAlgn="base" hangingPunct="0">
              <a:spcBef>
                <a:spcPct val="0"/>
              </a:spcBef>
              <a:spcAft>
                <a:spcPct val="0"/>
              </a:spcAft>
              <a:defRPr>
                <a:solidFill>
                  <a:schemeClr val="tx1"/>
                </a:solidFill>
                <a:latin typeface="Arial" charset="0"/>
              </a:defRPr>
            </a:lvl9pPr>
          </a:lstStyle>
          <a:p>
            <a:pPr eaLnBrk="1" hangingPunct="1"/>
            <a:fld id="{726CE0A3-82AC-47F0-8BA0-B3FFAEEF4427}" type="slidenum">
              <a:rPr lang="en-US" altLang="en-US" smtClean="0"/>
              <a:pPr eaLnBrk="1" hangingPunct="1"/>
              <a:t>45</a:t>
            </a:fld>
            <a:endParaRPr lang="en-US"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aseline="0" dirty="0">
                <a:latin typeface="Arial" charset="0"/>
              </a:rPr>
              <a:t> . . . reduced the GHG emissions associated with electricity use. </a:t>
            </a:r>
            <a:endParaRPr lang="en-US" altLang="en-US" dirty="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p:spPr>
      </p:sp>
      <p:sp>
        <p:nvSpPr>
          <p:cNvPr id="39938"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charset="0"/>
              </a:rPr>
              <a:t>We could also look at general trends.</a:t>
            </a:r>
            <a:r>
              <a:rPr lang="en-US" altLang="en-US" baseline="0" dirty="0">
                <a:latin typeface="Arial"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Arial" charset="0"/>
              </a:rPr>
              <a:t>In addition to providing region-wide estimates, we also allocate energy use and emissions to our counties and municipalities. This can also help to better understand region-wide trends. Though densely settled communities tend to have higher emissions per acre (seen in this map), . . . [next slide]</a:t>
            </a:r>
            <a:endParaRPr lang="en-US" altLang="en-US" dirty="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528" eaLnBrk="0" hangingPunct="0">
              <a:defRPr>
                <a:solidFill>
                  <a:schemeClr val="tx1"/>
                </a:solidFill>
                <a:latin typeface="Arial" charset="0"/>
              </a:defRPr>
            </a:lvl1pPr>
            <a:lvl2pPr marL="710104" indent="-273116" defTabSz="922528" eaLnBrk="0" hangingPunct="0">
              <a:defRPr>
                <a:solidFill>
                  <a:schemeClr val="tx1"/>
                </a:solidFill>
                <a:latin typeface="Arial" charset="0"/>
              </a:defRPr>
            </a:lvl2pPr>
            <a:lvl3pPr marL="1092468" indent="-218493" defTabSz="922528" eaLnBrk="0" hangingPunct="0">
              <a:defRPr>
                <a:solidFill>
                  <a:schemeClr val="tx1"/>
                </a:solidFill>
                <a:latin typeface="Arial" charset="0"/>
              </a:defRPr>
            </a:lvl3pPr>
            <a:lvl4pPr marL="1529454" indent="-218493" defTabSz="922528" eaLnBrk="0" hangingPunct="0">
              <a:defRPr>
                <a:solidFill>
                  <a:schemeClr val="tx1"/>
                </a:solidFill>
                <a:latin typeface="Arial" charset="0"/>
              </a:defRPr>
            </a:lvl4pPr>
            <a:lvl5pPr marL="1966442" indent="-218493" defTabSz="922528" eaLnBrk="0" hangingPunct="0">
              <a:defRPr>
                <a:solidFill>
                  <a:schemeClr val="tx1"/>
                </a:solidFill>
                <a:latin typeface="Arial" charset="0"/>
              </a:defRPr>
            </a:lvl5pPr>
            <a:lvl6pPr marL="2403428" indent="-218493" defTabSz="922528" eaLnBrk="0" fontAlgn="base" hangingPunct="0">
              <a:spcBef>
                <a:spcPct val="0"/>
              </a:spcBef>
              <a:spcAft>
                <a:spcPct val="0"/>
              </a:spcAft>
              <a:defRPr>
                <a:solidFill>
                  <a:schemeClr val="tx1"/>
                </a:solidFill>
                <a:latin typeface="Arial" charset="0"/>
              </a:defRPr>
            </a:lvl6pPr>
            <a:lvl7pPr marL="2840416" indent="-218493" defTabSz="922528" eaLnBrk="0" fontAlgn="base" hangingPunct="0">
              <a:spcBef>
                <a:spcPct val="0"/>
              </a:spcBef>
              <a:spcAft>
                <a:spcPct val="0"/>
              </a:spcAft>
              <a:defRPr>
                <a:solidFill>
                  <a:schemeClr val="tx1"/>
                </a:solidFill>
                <a:latin typeface="Arial" charset="0"/>
              </a:defRPr>
            </a:lvl7pPr>
            <a:lvl8pPr marL="3277403" indent="-218493" defTabSz="922528" eaLnBrk="0" fontAlgn="base" hangingPunct="0">
              <a:spcBef>
                <a:spcPct val="0"/>
              </a:spcBef>
              <a:spcAft>
                <a:spcPct val="0"/>
              </a:spcAft>
              <a:defRPr>
                <a:solidFill>
                  <a:schemeClr val="tx1"/>
                </a:solidFill>
                <a:latin typeface="Arial" charset="0"/>
              </a:defRPr>
            </a:lvl8pPr>
            <a:lvl9pPr marL="3714390" indent="-218493" defTabSz="922528" eaLnBrk="0" fontAlgn="base" hangingPunct="0">
              <a:spcBef>
                <a:spcPct val="0"/>
              </a:spcBef>
              <a:spcAft>
                <a:spcPct val="0"/>
              </a:spcAft>
              <a:defRPr>
                <a:solidFill>
                  <a:schemeClr val="tx1"/>
                </a:solidFill>
                <a:latin typeface="Arial" charset="0"/>
              </a:defRPr>
            </a:lvl9pPr>
          </a:lstStyle>
          <a:p>
            <a:pPr eaLnBrk="1" hangingPunct="1"/>
            <a:fld id="{726CE0A3-82AC-47F0-8BA0-B3FFAEEF4427}" type="slidenum">
              <a:rPr lang="en-US" altLang="en-US" smtClean="0">
                <a:solidFill>
                  <a:prstClr val="black"/>
                </a:solidFill>
              </a:rPr>
              <a:pPr eaLnBrk="1" hangingPunct="1"/>
              <a:t>47</a:t>
            </a:fld>
            <a:endParaRPr lang="en-US" altLang="en-US">
              <a:solidFill>
                <a:prstClr val="black"/>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Arial" charset="0"/>
              </a:rPr>
              <a:t>. . . often have some of the lowest emissions per capita. In general, you can draw from this the correlation between dense settlement patterns and everything that goes along with them, including transit service and walkability, and lower emissions profiles.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Arial" charset="0"/>
              </a:rPr>
              <a:t>But, what we couldn’t do or weren’t doing was taking a more nuanced look at the many different factors at play between inventories. </a:t>
            </a:r>
            <a:endParaRPr lang="en-US" altLang="en-US" dirty="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635" eaLnBrk="0" hangingPunct="0">
              <a:defRPr>
                <a:solidFill>
                  <a:schemeClr val="tx1"/>
                </a:solidFill>
                <a:latin typeface="Arial" charset="0"/>
              </a:defRPr>
            </a:lvl1pPr>
            <a:lvl2pPr marL="710186" indent="-273148" defTabSz="922635" eaLnBrk="0" hangingPunct="0">
              <a:defRPr>
                <a:solidFill>
                  <a:schemeClr val="tx1"/>
                </a:solidFill>
                <a:latin typeface="Arial" charset="0"/>
              </a:defRPr>
            </a:lvl2pPr>
            <a:lvl3pPr marL="1092594" indent="-218519" defTabSz="922635" eaLnBrk="0" hangingPunct="0">
              <a:defRPr>
                <a:solidFill>
                  <a:schemeClr val="tx1"/>
                </a:solidFill>
                <a:latin typeface="Arial" charset="0"/>
              </a:defRPr>
            </a:lvl3pPr>
            <a:lvl4pPr marL="1529631" indent="-218519" defTabSz="922635" eaLnBrk="0" hangingPunct="0">
              <a:defRPr>
                <a:solidFill>
                  <a:schemeClr val="tx1"/>
                </a:solidFill>
                <a:latin typeface="Arial" charset="0"/>
              </a:defRPr>
            </a:lvl4pPr>
            <a:lvl5pPr marL="1966669" indent="-218519" defTabSz="922635" eaLnBrk="0" hangingPunct="0">
              <a:defRPr>
                <a:solidFill>
                  <a:schemeClr val="tx1"/>
                </a:solidFill>
                <a:latin typeface="Arial" charset="0"/>
              </a:defRPr>
            </a:lvl5pPr>
            <a:lvl6pPr marL="2403706" indent="-218519" defTabSz="922635" eaLnBrk="0" fontAlgn="base" hangingPunct="0">
              <a:spcBef>
                <a:spcPct val="0"/>
              </a:spcBef>
              <a:spcAft>
                <a:spcPct val="0"/>
              </a:spcAft>
              <a:defRPr>
                <a:solidFill>
                  <a:schemeClr val="tx1"/>
                </a:solidFill>
                <a:latin typeface="Arial" charset="0"/>
              </a:defRPr>
            </a:lvl6pPr>
            <a:lvl7pPr marL="2840744" indent="-218519" defTabSz="922635" eaLnBrk="0" fontAlgn="base" hangingPunct="0">
              <a:spcBef>
                <a:spcPct val="0"/>
              </a:spcBef>
              <a:spcAft>
                <a:spcPct val="0"/>
              </a:spcAft>
              <a:defRPr>
                <a:solidFill>
                  <a:schemeClr val="tx1"/>
                </a:solidFill>
                <a:latin typeface="Arial" charset="0"/>
              </a:defRPr>
            </a:lvl7pPr>
            <a:lvl8pPr marL="3277781" indent="-218519" defTabSz="922635" eaLnBrk="0" fontAlgn="base" hangingPunct="0">
              <a:spcBef>
                <a:spcPct val="0"/>
              </a:spcBef>
              <a:spcAft>
                <a:spcPct val="0"/>
              </a:spcAft>
              <a:defRPr>
                <a:solidFill>
                  <a:schemeClr val="tx1"/>
                </a:solidFill>
                <a:latin typeface="Arial" charset="0"/>
              </a:defRPr>
            </a:lvl8pPr>
            <a:lvl9pPr marL="3714819" indent="-218519" defTabSz="922635" eaLnBrk="0" fontAlgn="base" hangingPunct="0">
              <a:spcBef>
                <a:spcPct val="0"/>
              </a:spcBef>
              <a:spcAft>
                <a:spcPct val="0"/>
              </a:spcAft>
              <a:defRPr>
                <a:solidFill>
                  <a:schemeClr val="tx1"/>
                </a:solidFill>
                <a:latin typeface="Arial" charset="0"/>
              </a:defRPr>
            </a:lvl9pPr>
          </a:lstStyle>
          <a:p>
            <a:pPr eaLnBrk="1" hangingPunct="1"/>
            <a:fld id="{726CE0A3-82AC-47F0-8BA0-B3FFAEEF4427}" type="slidenum">
              <a:rPr lang="en-US" altLang="en-US" smtClean="0"/>
              <a:pPr eaLnBrk="1" hangingPunct="1"/>
              <a:t>48</a:t>
            </a:fld>
            <a:endParaRPr lang="en-US" alt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Arial" charset="0"/>
              </a:rPr>
              <a:t>The outputs from ICLEI’s contribution analysis allow us to do this. We can compare and contrast the relative effect different factors have on raising or lowering the region’s GHG emissions. Not surprisingly factors that we already knew played a significant role are shown to do so here (e.g., electricity generation mix), but we get to see them in context. We are also able to see the relative importance of population, changes in per capita demand, and even, in this case the, effect of warmer weather on our overall emissions totals. And all of this is captured all in one place, allowing us to . . .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Arial" charset="0"/>
            </a:endParaRPr>
          </a:p>
          <a:p>
            <a:pPr eaLnBrk="1" hangingPunct="1"/>
            <a:endParaRPr lang="en-US" altLang="en-US" dirty="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Rectangle 2"/>
          <p:cNvSpPr>
            <a:spLocks noGrp="1" noRot="1" noChangeAspect="1" noChangeArrowheads="1" noTextEdit="1"/>
          </p:cNvSpPr>
          <p:nvPr>
            <p:ph type="sldImg"/>
          </p:nvPr>
        </p:nvSpPr>
        <p:spPr>
          <a:ln/>
        </p:spPr>
      </p:sp>
      <p:sp>
        <p:nvSpPr>
          <p:cNvPr id="998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MS PGothic" charset="0"/>
              <a:cs typeface="MS PGothic" charset="0"/>
            </a:endParaRPr>
          </a:p>
        </p:txBody>
      </p:sp>
    </p:spTree>
    <p:extLst>
      <p:ext uri="{BB962C8B-B14F-4D97-AF65-F5344CB8AC3E}">
        <p14:creationId xmlns:p14="http://schemas.microsoft.com/office/powerpoint/2010/main" val="273668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 a nice,</a:t>
            </a:r>
            <a:r>
              <a:rPr lang="en-US" baseline="0" dirty="0"/>
              <a:t> easy to understand, two-sided document summarizing GHG emissions </a:t>
            </a:r>
            <a:r>
              <a:rPr lang="en-US" baseline="0"/>
              <a:t>in our region.</a:t>
            </a:r>
            <a:endParaRPr lang="en-US" dirty="0"/>
          </a:p>
        </p:txBody>
      </p:sp>
      <p:sp>
        <p:nvSpPr>
          <p:cNvPr id="4" name="Slide Number Placeholder 3"/>
          <p:cNvSpPr>
            <a:spLocks noGrp="1"/>
          </p:cNvSpPr>
          <p:nvPr>
            <p:ph type="sldNum" sz="quarter" idx="10"/>
          </p:nvPr>
        </p:nvSpPr>
        <p:spPr/>
        <p:txBody>
          <a:bodyPr/>
          <a:lstStyle/>
          <a:p>
            <a:fld id="{DE7EE67B-2C2C-4B95-BF3E-1CF15B7E4C26}" type="slidenum">
              <a:rPr lang="en-US" smtClean="0"/>
              <a:t>49</a:t>
            </a:fld>
            <a:endParaRPr lang="en-US"/>
          </a:p>
        </p:txBody>
      </p:sp>
    </p:spTree>
    <p:extLst>
      <p:ext uri="{BB962C8B-B14F-4D97-AF65-F5344CB8AC3E}">
        <p14:creationId xmlns:p14="http://schemas.microsoft.com/office/powerpoint/2010/main" val="2588992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4431F5-D276-45B7-9702-02E9FEBDE15F}" type="slidenum">
              <a:rPr lang="en-US" smtClean="0"/>
              <a:t>50</a:t>
            </a:fld>
            <a:endParaRPr lang="en-US"/>
          </a:p>
        </p:txBody>
      </p:sp>
    </p:spTree>
    <p:extLst>
      <p:ext uri="{BB962C8B-B14F-4D97-AF65-F5344CB8AC3E}">
        <p14:creationId xmlns:p14="http://schemas.microsoft.com/office/powerpoint/2010/main" val="1410486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A72302-4935-4485-B0EB-63D5AC69522B}" type="slidenum">
              <a:rPr lang="en-US" smtClean="0"/>
              <a:t>51</a:t>
            </a:fld>
            <a:endParaRPr lang="en-US"/>
          </a:p>
        </p:txBody>
      </p:sp>
    </p:spTree>
    <p:extLst>
      <p:ext uri="{BB962C8B-B14F-4D97-AF65-F5344CB8AC3E}">
        <p14:creationId xmlns:p14="http://schemas.microsoft.com/office/powerpoint/2010/main" val="3821023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community GHG inventory is</a:t>
            </a:r>
            <a:r>
              <a:rPr lang="en-US" baseline="0"/>
              <a:t> a small but important piece of the global effort to reduce greenhouse gases from human sources to the point where they are in balance with what can be absorbed by natural systems and the climate can stabilize. Your inventory will allow your community to plan and measure the impact of local actions.</a:t>
            </a:r>
            <a:endParaRPr lang="en-US" dirty="0"/>
          </a:p>
        </p:txBody>
      </p:sp>
      <p:sp>
        <p:nvSpPr>
          <p:cNvPr id="4" name="Slide Number Placeholder 3"/>
          <p:cNvSpPr>
            <a:spLocks noGrp="1"/>
          </p:cNvSpPr>
          <p:nvPr>
            <p:ph type="sldNum" sz="quarter" idx="10"/>
          </p:nvPr>
        </p:nvSpPr>
        <p:spPr/>
        <p:txBody>
          <a:bodyPr/>
          <a:lstStyle/>
          <a:p>
            <a:fld id="{DC4E3622-793B-405C-878A-0158BAA92312}" type="slidenum">
              <a:rPr lang="en-US" smtClean="0"/>
              <a:t>8</a:t>
            </a:fld>
            <a:endParaRPr lang="en-US"/>
          </a:p>
        </p:txBody>
      </p:sp>
    </p:spTree>
    <p:extLst>
      <p:ext uri="{BB962C8B-B14F-4D97-AF65-F5344CB8AC3E}">
        <p14:creationId xmlns:p14="http://schemas.microsoft.com/office/powerpoint/2010/main" val="2998558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 For example, let’s take a look at what results</a:t>
            </a:r>
            <a:r>
              <a:rPr lang="en-US" baseline="0">
                <a:solidFill>
                  <a:srgbClr val="000000"/>
                </a:solidFill>
                <a:ea typeface="Times New Roman"/>
                <a:cs typeface="Calibri"/>
              </a:rPr>
              <a:t> of a community inventory might look like. For this community, you can see that actions focusing on transportation and commercial energy have the greatest potential to reduce overall emissions. </a:t>
            </a:r>
            <a:endParaRPr lang="en-US" baseline="0" dirty="0">
              <a:solidFill>
                <a:srgbClr val="000000"/>
              </a:solidFill>
              <a:ea typeface="Times New Roman"/>
              <a:cs typeface="Calibri"/>
            </a:endParaRPr>
          </a:p>
        </p:txBody>
      </p:sp>
      <p:sp>
        <p:nvSpPr>
          <p:cNvPr id="4" name="Slide Number Placeholder 3"/>
          <p:cNvSpPr>
            <a:spLocks noGrp="1"/>
          </p:cNvSpPr>
          <p:nvPr>
            <p:ph type="sldNum" sz="quarter" idx="10"/>
          </p:nvPr>
        </p:nvSpPr>
        <p:spPr/>
        <p:txBody>
          <a:bodyPr/>
          <a:lstStyle/>
          <a:p>
            <a:fld id="{D83F3E48-8881-4CFD-87D7-42DB6F8891C2}" type="slidenum">
              <a:rPr lang="en-US" smtClean="0"/>
              <a:t>9</a:t>
            </a:fld>
            <a:endParaRPr lang="en-US"/>
          </a:p>
        </p:txBody>
      </p:sp>
    </p:spTree>
    <p:extLst>
      <p:ext uri="{BB962C8B-B14F-4D97-AF65-F5344CB8AC3E}">
        <p14:creationId xmlns:p14="http://schemas.microsoft.com/office/powerpoint/2010/main" val="863747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 Secondly, once you have completed inventories for multiple years, you can compare</a:t>
            </a:r>
            <a:r>
              <a:rPr lang="en-US" baseline="0" dirty="0">
                <a:solidFill>
                  <a:srgbClr val="000000"/>
                </a:solidFill>
                <a:ea typeface="Times New Roman"/>
                <a:cs typeface="Calibri"/>
              </a:rPr>
              <a:t> those to see results of any programs or policies that may have been introduced to try to save energy and reduce emissions.</a:t>
            </a:r>
          </a:p>
        </p:txBody>
      </p:sp>
      <p:sp>
        <p:nvSpPr>
          <p:cNvPr id="4" name="Slide Number Placeholder 3"/>
          <p:cNvSpPr>
            <a:spLocks noGrp="1"/>
          </p:cNvSpPr>
          <p:nvPr>
            <p:ph type="sldNum" sz="quarter" idx="10"/>
          </p:nvPr>
        </p:nvSpPr>
        <p:spPr/>
        <p:txBody>
          <a:bodyPr/>
          <a:lstStyle/>
          <a:p>
            <a:fld id="{D83F3E48-8881-4CFD-87D7-42DB6F8891C2}" type="slidenum">
              <a:rPr lang="en-US" smtClean="0"/>
              <a:t>10</a:t>
            </a:fld>
            <a:endParaRPr lang="en-US"/>
          </a:p>
        </p:txBody>
      </p:sp>
    </p:spTree>
    <p:extLst>
      <p:ext uri="{BB962C8B-B14F-4D97-AF65-F5344CB8AC3E}">
        <p14:creationId xmlns:p14="http://schemas.microsoft.com/office/powerpoint/2010/main" val="1736330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-When we refer to the “protocols”, we are referring to two protocols used for conducting inventories: The U.S. Protocol and the Global Protocol. ICLEI was involved in writing both of them. Both are embedded in the </a:t>
            </a:r>
            <a:r>
              <a:rPr lang="en-US" sz="1200" b="0" i="0" u="none" strike="noStrike" kern="1200" dirty="0" err="1">
                <a:solidFill>
                  <a:schemeClr val="tx1"/>
                </a:solidFill>
                <a:effectLst/>
                <a:latin typeface="+mn-lt"/>
                <a:ea typeface="+mn-ea"/>
                <a:cs typeface="+mn-cs"/>
              </a:rPr>
              <a:t>ClearPath</a:t>
            </a:r>
            <a:r>
              <a:rPr lang="en-US" sz="1200" b="0" i="0" u="none" strike="noStrike" kern="1200" dirty="0">
                <a:solidFill>
                  <a:schemeClr val="tx1"/>
                </a:solidFill>
                <a:effectLst/>
                <a:latin typeface="+mn-lt"/>
                <a:ea typeface="+mn-ea"/>
                <a:cs typeface="+mn-cs"/>
              </a:rPr>
              <a:t> tool and goal of the session is to help your inventory comply with both.</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E35DD0A8-670D-420A-9177-F6A47F770132}" type="slidenum">
              <a:rPr lang="en-US" smtClean="0"/>
              <a:t>11</a:t>
            </a:fld>
            <a:endParaRPr lang="en-US"/>
          </a:p>
        </p:txBody>
      </p:sp>
    </p:spTree>
    <p:extLst>
      <p:ext uri="{BB962C8B-B14F-4D97-AF65-F5344CB8AC3E}">
        <p14:creationId xmlns:p14="http://schemas.microsoft.com/office/powerpoint/2010/main" val="1984690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685800" lvl="1" indent="0" rtl="0">
              <a:spcBef>
                <a:spcPts val="0"/>
              </a:spcBef>
              <a:buNone/>
            </a:pPr>
            <a:endParaRPr lang="en-US" dirty="0"/>
          </a:p>
        </p:txBody>
      </p:sp>
      <p:sp>
        <p:nvSpPr>
          <p:cNvPr id="289" name="Shape 289"/>
          <p:cNvSpPr txBox="1">
            <a:spLocks noGrp="1"/>
          </p:cNvSpPr>
          <p:nvPr>
            <p:ph type="sldNum" idx="12"/>
          </p:nvPr>
        </p:nvSpPr>
        <p:spPr>
          <a:xfrm>
            <a:off x="3884613" y="8685213"/>
            <a:ext cx="2971800" cy="457200"/>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12</a:t>
            </a:fld>
            <a:endParaRPr lang="en-US"/>
          </a:p>
        </p:txBody>
      </p:sp>
    </p:spTree>
    <p:extLst>
      <p:ext uri="{BB962C8B-B14F-4D97-AF65-F5344CB8AC3E}">
        <p14:creationId xmlns:p14="http://schemas.microsoft.com/office/powerpoint/2010/main" val="795209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66" name="Google Shape;266;p4:notes"/>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0447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09245"/>
            <a:ext cx="7772400" cy="1470025"/>
          </a:xfrm>
        </p:spPr>
        <p:txBody>
          <a:bodyPr/>
          <a:lstStyle/>
          <a:p>
            <a:r>
              <a:rPr lang="en-US"/>
              <a:t>Click to edit Master title style</a:t>
            </a:r>
          </a:p>
        </p:txBody>
      </p:sp>
      <p:sp>
        <p:nvSpPr>
          <p:cNvPr id="3" name="Subtitle 2"/>
          <p:cNvSpPr>
            <a:spLocks noGrp="1"/>
          </p:cNvSpPr>
          <p:nvPr>
            <p:ph type="subTitle" idx="1" hasCustomPrompt="1"/>
          </p:nvPr>
        </p:nvSpPr>
        <p:spPr>
          <a:xfrm>
            <a:off x="1371600" y="4182164"/>
            <a:ext cx="6400800" cy="1573371"/>
          </a:xfrm>
        </p:spPr>
        <p:txBody>
          <a:bodyPr>
            <a:normAutofit/>
          </a:bodyPr>
          <a:lstStyle>
            <a:lvl1pPr marL="0" indent="0" algn="ctr">
              <a:buNone/>
              <a:defRPr sz="2800" baseline="0">
                <a:solidFill>
                  <a:srgbClr val="33333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a:t>
            </a:r>
          </a:p>
          <a:p>
            <a:r>
              <a:rPr lang="en-US" dirty="0"/>
              <a:t>[Event Name]</a:t>
            </a:r>
          </a:p>
          <a:p>
            <a:r>
              <a:rPr lang="en-US" dirty="0"/>
              <a:t>Month, DD, YYYY</a:t>
            </a:r>
          </a:p>
        </p:txBody>
      </p:sp>
      <p:sp>
        <p:nvSpPr>
          <p:cNvPr id="4" name="Date Placeholder 3"/>
          <p:cNvSpPr>
            <a:spLocks noGrp="1"/>
          </p:cNvSpPr>
          <p:nvPr>
            <p:ph type="dt" sz="half" idx="10"/>
          </p:nvPr>
        </p:nvSpPr>
        <p:spPr/>
        <p:txBody>
          <a:bodyPr/>
          <a:lstStyle/>
          <a:p>
            <a:fld id="{90050CFA-0130-7443-BC3A-B546855BB875}" type="datetimeFigureOut">
              <a:rPr lang="en-US" smtClean="0"/>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CD69-55CE-1D47-817B-09897BAA97E5}" type="slidenum">
              <a:rPr lang="en-US" smtClean="0"/>
              <a:t>‹#›</a:t>
            </a:fld>
            <a:endParaRPr lang="en-US"/>
          </a:p>
        </p:txBody>
      </p:sp>
      <p:pic>
        <p:nvPicPr>
          <p:cNvPr id="9" name="Picture 8" descr="ICLEI_usa-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00709" y="641925"/>
            <a:ext cx="2893328" cy="1258597"/>
          </a:xfrm>
          <a:prstGeom prst="rect">
            <a:avLst/>
          </a:prstGeom>
        </p:spPr>
      </p:pic>
    </p:spTree>
    <p:extLst>
      <p:ext uri="{BB962C8B-B14F-4D97-AF65-F5344CB8AC3E}">
        <p14:creationId xmlns:p14="http://schemas.microsoft.com/office/powerpoint/2010/main" val="1698591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050CFA-0130-7443-BC3A-B546855BB875}" type="datetimeFigureOut">
              <a:rPr lang="en-US" smtClean="0"/>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CD69-55CE-1D47-817B-09897BAA97E5}" type="slidenum">
              <a:rPr lang="en-US" smtClean="0"/>
              <a:t>‹#›</a:t>
            </a:fld>
            <a:endParaRPr lang="en-US"/>
          </a:p>
        </p:txBody>
      </p:sp>
      <p:pic>
        <p:nvPicPr>
          <p:cNvPr id="7" name="Picture 6" descr="ICLEI_usa-Logo_H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5138" y="6319038"/>
            <a:ext cx="2598861" cy="467270"/>
          </a:xfrm>
          <a:prstGeom prst="rect">
            <a:avLst/>
          </a:prstGeom>
        </p:spPr>
      </p:pic>
    </p:spTree>
    <p:extLst>
      <p:ext uri="{BB962C8B-B14F-4D97-AF65-F5344CB8AC3E}">
        <p14:creationId xmlns:p14="http://schemas.microsoft.com/office/powerpoint/2010/main" val="140304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050CFA-0130-7443-BC3A-B546855BB875}" type="datetimeFigureOut">
              <a:rPr lang="en-US" smtClean="0"/>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CD69-55CE-1D47-817B-09897BAA97E5}" type="slidenum">
              <a:rPr lang="en-US" smtClean="0"/>
              <a:t>‹#›</a:t>
            </a:fld>
            <a:endParaRPr lang="en-US"/>
          </a:p>
        </p:txBody>
      </p:sp>
      <p:pic>
        <p:nvPicPr>
          <p:cNvPr id="7" name="Picture 6" descr="ICLEI_usa-Logo_H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5138" y="6319038"/>
            <a:ext cx="2598861" cy="467270"/>
          </a:xfrm>
          <a:prstGeom prst="rect">
            <a:avLst/>
          </a:prstGeom>
        </p:spPr>
      </p:pic>
    </p:spTree>
    <p:extLst>
      <p:ext uri="{BB962C8B-B14F-4D97-AF65-F5344CB8AC3E}">
        <p14:creationId xmlns:p14="http://schemas.microsoft.com/office/powerpoint/2010/main" val="3195190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G - Last Pag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 y="6280480"/>
            <a:ext cx="2282870" cy="423518"/>
          </a:xfrm>
          <a:prstGeom prst="rect">
            <a:avLst/>
          </a:prstGeom>
        </p:spPr>
      </p:pic>
      <p:sp>
        <p:nvSpPr>
          <p:cNvPr id="8" name="Rectangle 7"/>
          <p:cNvSpPr/>
          <p:nvPr userDrawn="1"/>
        </p:nvSpPr>
        <p:spPr>
          <a:xfrm>
            <a:off x="0" y="0"/>
            <a:ext cx="457200" cy="6866818"/>
          </a:xfrm>
          <a:prstGeom prst="rect">
            <a:avLst/>
          </a:prstGeom>
          <a:solidFill>
            <a:srgbClr val="0084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3866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G - Header and Content">
    <p:spTree>
      <p:nvGrpSpPr>
        <p:cNvPr id="1" name=""/>
        <p:cNvGrpSpPr/>
        <p:nvPr/>
      </p:nvGrpSpPr>
      <p:grpSpPr>
        <a:xfrm>
          <a:off x="0" y="0"/>
          <a:ext cx="0" cy="0"/>
          <a:chOff x="0" y="0"/>
          <a:chExt cx="0" cy="0"/>
        </a:xfrm>
      </p:grpSpPr>
      <p:sp>
        <p:nvSpPr>
          <p:cNvPr id="7" name="Rectangle 6"/>
          <p:cNvSpPr/>
          <p:nvPr userDrawn="1"/>
        </p:nvSpPr>
        <p:spPr>
          <a:xfrm>
            <a:off x="0" y="0"/>
            <a:ext cx="457200" cy="6866818"/>
          </a:xfrm>
          <a:prstGeom prst="rect">
            <a:avLst/>
          </a:prstGeom>
          <a:solidFill>
            <a:srgbClr val="0084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 y="6280480"/>
            <a:ext cx="2282870" cy="423518"/>
          </a:xfrm>
          <a:prstGeom prst="rect">
            <a:avLst/>
          </a:prstGeom>
        </p:spPr>
      </p:pic>
      <p:cxnSp>
        <p:nvCxnSpPr>
          <p:cNvPr id="10" name="Straight Connector 9"/>
          <p:cNvCxnSpPr/>
          <p:nvPr userDrawn="1"/>
        </p:nvCxnSpPr>
        <p:spPr>
          <a:xfrm>
            <a:off x="8461552" y="6353741"/>
            <a:ext cx="0" cy="276999"/>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12"/>
          </p:nvPr>
        </p:nvSpPr>
        <p:spPr>
          <a:xfrm>
            <a:off x="8659367" y="6419088"/>
            <a:ext cx="258017" cy="155448"/>
          </a:xfrm>
          <a:prstGeom prst="rect">
            <a:avLst/>
          </a:prstGeom>
        </p:spPr>
        <p:txBody>
          <a:bodyPr lIns="0" tIns="0" rIns="0" bIns="0" anchor="ctr" anchorCtr="0">
            <a:normAutofit/>
          </a:bodyPr>
          <a:lstStyle>
            <a:lvl1pPr>
              <a:defRPr sz="1000">
                <a:solidFill>
                  <a:schemeClr val="tx1">
                    <a:lumMod val="50000"/>
                    <a:lumOff val="50000"/>
                  </a:schemeClr>
                </a:solidFill>
                <a:latin typeface="+mj-lt"/>
              </a:defRPr>
            </a:lvl1pPr>
          </a:lstStyle>
          <a:p>
            <a:fld id="{7CB1CFCA-EE77-9F4A-8FAE-3286F1D37F0D}" type="slidenum">
              <a:rPr lang="en-US" smtClean="0"/>
              <a:pPr/>
              <a:t>‹#›</a:t>
            </a:fld>
            <a:endParaRPr lang="en-US" dirty="0"/>
          </a:p>
        </p:txBody>
      </p:sp>
    </p:spTree>
    <p:extLst>
      <p:ext uri="{BB962C8B-B14F-4D97-AF65-F5344CB8AC3E}">
        <p14:creationId xmlns:p14="http://schemas.microsoft.com/office/powerpoint/2010/main" val="2666801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G Title Slide">
    <p:spTree>
      <p:nvGrpSpPr>
        <p:cNvPr id="1" name=""/>
        <p:cNvGrpSpPr/>
        <p:nvPr/>
      </p:nvGrpSpPr>
      <p:grpSpPr>
        <a:xfrm>
          <a:off x="0" y="0"/>
          <a:ext cx="0" cy="0"/>
          <a:chOff x="0" y="0"/>
          <a:chExt cx="0" cy="0"/>
        </a:xfrm>
      </p:grpSpPr>
      <p:sp>
        <p:nvSpPr>
          <p:cNvPr id="7" name="Rectangle 6"/>
          <p:cNvSpPr/>
          <p:nvPr userDrawn="1"/>
        </p:nvSpPr>
        <p:spPr>
          <a:xfrm>
            <a:off x="0" y="1"/>
            <a:ext cx="2072639" cy="685799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7514" y="6280480"/>
            <a:ext cx="2282870" cy="423518"/>
          </a:xfrm>
          <a:prstGeom prst="rect">
            <a:avLst/>
          </a:prstGeom>
        </p:spPr>
      </p:pic>
    </p:spTree>
    <p:extLst>
      <p:ext uri="{BB962C8B-B14F-4D97-AF65-F5344CB8AC3E}">
        <p14:creationId xmlns:p14="http://schemas.microsoft.com/office/powerpoint/2010/main" val="506370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hank You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5" y="0"/>
            <a:ext cx="9137909" cy="6858000"/>
          </a:xfrm>
          <a:prstGeom prst="rect">
            <a:avLst/>
          </a:prstGeom>
        </p:spPr>
      </p:pic>
    </p:spTree>
    <p:extLst>
      <p:ext uri="{BB962C8B-B14F-4D97-AF65-F5344CB8AC3E}">
        <p14:creationId xmlns:p14="http://schemas.microsoft.com/office/powerpoint/2010/main" val="3488888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1955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6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82" name="Picture 10" descr="dvrpc_ppt_temp_environment-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350838" y="4140200"/>
            <a:ext cx="7772400" cy="1116013"/>
          </a:xfrm>
        </p:spPr>
        <p:txBody>
          <a:bodyPr/>
          <a:lstStyle>
            <a:lvl1pPr>
              <a:defRPr sz="2400">
                <a:solidFill>
                  <a:srgbClr val="0078AE"/>
                </a:solidFill>
              </a:defRPr>
            </a:lvl1pPr>
          </a:lstStyle>
          <a:p>
            <a:pPr lvl="0"/>
            <a:r>
              <a:rPr lang="en-US" noProof="0"/>
              <a:t>Click to edit Master title style</a:t>
            </a:r>
          </a:p>
        </p:txBody>
      </p:sp>
      <p:sp>
        <p:nvSpPr>
          <p:cNvPr id="3075" name="Rectangle 3"/>
          <p:cNvSpPr>
            <a:spLocks noGrp="1" noChangeArrowheads="1"/>
          </p:cNvSpPr>
          <p:nvPr>
            <p:ph type="subTitle" idx="1"/>
          </p:nvPr>
        </p:nvSpPr>
        <p:spPr>
          <a:xfrm>
            <a:off x="357188" y="5749925"/>
            <a:ext cx="6400800" cy="850900"/>
          </a:xfrm>
        </p:spPr>
        <p:txBody>
          <a:bodyPr/>
          <a:lstStyle>
            <a:lvl1pPr marL="0" indent="0">
              <a:defRPr sz="1200" i="1">
                <a:solidFill>
                  <a:srgbClr val="67ABD1"/>
                </a:solidFill>
              </a:defRPr>
            </a:lvl1pPr>
          </a:lstStyle>
          <a:p>
            <a:pPr lvl="0"/>
            <a:r>
              <a:rPr lang="en-US" noProof="0"/>
              <a:t>Click to edit Master subtitle style</a:t>
            </a:r>
          </a:p>
        </p:txBody>
      </p:sp>
      <p:sp>
        <p:nvSpPr>
          <p:cNvPr id="3076" name="Rectangle 4"/>
          <p:cNvSpPr>
            <a:spLocks noGrp="1" noChangeArrowheads="1"/>
          </p:cNvSpPr>
          <p:nvPr>
            <p:ph type="dt" sz="half" idx="2"/>
          </p:nvPr>
        </p:nvSpPr>
        <p:spPr bwMode="auto">
          <a:xfrm>
            <a:off x="6630988" y="14446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1">
                <a:solidFill>
                  <a:srgbClr val="0078AE"/>
                </a:solidFill>
                <a:latin typeface="+mn-lt"/>
              </a:defRPr>
            </a:lvl1p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19BE-0AFA-4ABE-9F22-FAF871A13EB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4A4AB49-C105-458E-8CAC-099AB22F064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54D8B8F-8A43-4C79-BC42-B29E77BF6DB2}"/>
              </a:ext>
            </a:extLst>
          </p:cNvPr>
          <p:cNvSpPr>
            <a:spLocks noGrp="1"/>
          </p:cNvSpPr>
          <p:nvPr>
            <p:ph type="dt" sz="half" idx="10"/>
          </p:nvPr>
        </p:nvSpPr>
        <p:spPr/>
        <p:txBody>
          <a:bodyPr/>
          <a:lstStyle/>
          <a:p>
            <a:fld id="{611577E3-71F9-43A6-92F7-DFE2BE0144D0}" type="datetimeFigureOut">
              <a:rPr lang="en-US" smtClean="0"/>
              <a:t>8/20/2019</a:t>
            </a:fld>
            <a:endParaRPr lang="en-US"/>
          </a:p>
        </p:txBody>
      </p:sp>
      <p:sp>
        <p:nvSpPr>
          <p:cNvPr id="5" name="Footer Placeholder 4">
            <a:extLst>
              <a:ext uri="{FF2B5EF4-FFF2-40B4-BE49-F238E27FC236}">
                <a16:creationId xmlns:a16="http://schemas.microsoft.com/office/drawing/2014/main" id="{B2539439-937E-4D10-B06F-4C8938472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93FF1-9781-4ABB-90B5-884ABE7608FA}"/>
              </a:ext>
            </a:extLst>
          </p:cNvPr>
          <p:cNvSpPr>
            <a:spLocks noGrp="1"/>
          </p:cNvSpPr>
          <p:nvPr>
            <p:ph type="sldNum" sz="quarter" idx="12"/>
          </p:nvPr>
        </p:nvSpPr>
        <p:spPr/>
        <p:txBody>
          <a:bodyPr/>
          <a:lstStyle/>
          <a:p>
            <a:fld id="{9827BE3E-5FAF-48BD-8FED-803052C316C0}" type="slidenum">
              <a:rPr lang="en-US" smtClean="0"/>
              <a:t>‹#›</a:t>
            </a:fld>
            <a:endParaRPr lang="en-US"/>
          </a:p>
        </p:txBody>
      </p:sp>
    </p:spTree>
    <p:extLst>
      <p:ext uri="{BB962C8B-B14F-4D97-AF65-F5344CB8AC3E}">
        <p14:creationId xmlns:p14="http://schemas.microsoft.com/office/powerpoint/2010/main" val="4056000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050CFA-0130-7443-BC3A-B546855BB875}" type="datetimeFigureOut">
              <a:rPr lang="en-US" smtClean="0"/>
              <a:t>8/20/2019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CBCD69-55CE-1D47-817B-09897BAA97E5}" type="slidenum">
              <a:rPr lang="en-US" smtClean="0"/>
              <a:t>‹#›</a:t>
            </a:fld>
            <a:endParaRPr lang="en-US"/>
          </a:p>
        </p:txBody>
      </p:sp>
      <p:pic>
        <p:nvPicPr>
          <p:cNvPr id="7" name="Picture 6" descr="ICLEI_usa-Logo_H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5138" y="6319038"/>
            <a:ext cx="2598861" cy="467270"/>
          </a:xfrm>
          <a:prstGeom prst="rect">
            <a:avLst/>
          </a:prstGeom>
        </p:spPr>
      </p:pic>
    </p:spTree>
    <p:extLst>
      <p:ext uri="{BB962C8B-B14F-4D97-AF65-F5344CB8AC3E}">
        <p14:creationId xmlns:p14="http://schemas.microsoft.com/office/powerpoint/2010/main" val="1226722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19BE-0AFA-4ABE-9F22-FAF871A13EB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4A4AB49-C105-458E-8CAC-099AB22F064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54D8B8F-8A43-4C79-BC42-B29E77BF6DB2}"/>
              </a:ext>
            </a:extLst>
          </p:cNvPr>
          <p:cNvSpPr>
            <a:spLocks noGrp="1"/>
          </p:cNvSpPr>
          <p:nvPr>
            <p:ph type="dt" sz="half" idx="10"/>
          </p:nvPr>
        </p:nvSpPr>
        <p:spPr/>
        <p:txBody>
          <a:bodyPr/>
          <a:lstStyle/>
          <a:p>
            <a:fld id="{611577E3-71F9-43A6-92F7-DFE2BE0144D0}" type="datetimeFigureOut">
              <a:rPr lang="en-US" smtClean="0"/>
              <a:t>8/20/2019</a:t>
            </a:fld>
            <a:endParaRPr lang="en-US"/>
          </a:p>
        </p:txBody>
      </p:sp>
      <p:sp>
        <p:nvSpPr>
          <p:cNvPr id="5" name="Footer Placeholder 4">
            <a:extLst>
              <a:ext uri="{FF2B5EF4-FFF2-40B4-BE49-F238E27FC236}">
                <a16:creationId xmlns:a16="http://schemas.microsoft.com/office/drawing/2014/main" id="{B2539439-937E-4D10-B06F-4C8938472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93FF1-9781-4ABB-90B5-884ABE7608FA}"/>
              </a:ext>
            </a:extLst>
          </p:cNvPr>
          <p:cNvSpPr>
            <a:spLocks noGrp="1"/>
          </p:cNvSpPr>
          <p:nvPr>
            <p:ph type="sldNum" sz="quarter" idx="12"/>
          </p:nvPr>
        </p:nvSpPr>
        <p:spPr/>
        <p:txBody>
          <a:bodyPr/>
          <a:lstStyle/>
          <a:p>
            <a:fld id="{9827BE3E-5FAF-48BD-8FED-803052C316C0}" type="slidenum">
              <a:rPr lang="en-US" smtClean="0"/>
              <a:t>‹#›</a:t>
            </a:fld>
            <a:endParaRPr lang="en-US"/>
          </a:p>
        </p:txBody>
      </p:sp>
    </p:spTree>
    <p:extLst>
      <p:ext uri="{BB962C8B-B14F-4D97-AF65-F5344CB8AC3E}">
        <p14:creationId xmlns:p14="http://schemas.microsoft.com/office/powerpoint/2010/main" val="405600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p:cNvSpPr>
            <a:spLocks noChangeArrowheads="1"/>
          </p:cNvSpPr>
          <p:nvPr userDrawn="1"/>
        </p:nvSpPr>
        <p:spPr bwMode="auto">
          <a:xfrm>
            <a:off x="550128" y="4360430"/>
            <a:ext cx="768350" cy="768350"/>
          </a:xfrm>
          <a:prstGeom prst="ellipse">
            <a:avLst/>
          </a:prstGeom>
          <a:solidFill>
            <a:srgbClr val="F9C735">
              <a:alpha val="79000"/>
            </a:srgbClr>
          </a:solidFill>
          <a:ln>
            <a:noFill/>
          </a:ln>
          <a:effectLst/>
        </p:spPr>
        <p:txBody>
          <a:bodyPr rot="0" vert="horz" wrap="none" lIns="91440" tIns="45720" rIns="91440" bIns="45720" anchor="ctr" anchorCtr="0" upright="1">
            <a:noAutofit/>
          </a:bodyPr>
          <a:lstStyle/>
          <a:p>
            <a:endParaRPr lang="en-US"/>
          </a:p>
        </p:txBody>
      </p:sp>
      <p:sp>
        <p:nvSpPr>
          <p:cNvPr id="2" name="Title 1"/>
          <p:cNvSpPr>
            <a:spLocks noGrp="1"/>
          </p:cNvSpPr>
          <p:nvPr>
            <p:ph type="title"/>
          </p:nvPr>
        </p:nvSpPr>
        <p:spPr>
          <a:xfrm>
            <a:off x="722313" y="4406900"/>
            <a:ext cx="7772400" cy="1362075"/>
          </a:xfrm>
        </p:spPr>
        <p:txBody>
          <a:bodyPr anchor="t"/>
          <a:lstStyle>
            <a:lvl1pPr algn="l">
              <a:defRPr sz="4000" b="0" cap="none"/>
            </a:lvl1pPr>
          </a:lstStyle>
          <a:p>
            <a:r>
              <a:rPr lang="en-US" dirty="0"/>
              <a:t>Click to edit Master title style</a:t>
            </a:r>
          </a:p>
        </p:txBody>
      </p:sp>
      <p:sp>
        <p:nvSpPr>
          <p:cNvPr id="3" name="Text Placeholder 2"/>
          <p:cNvSpPr>
            <a:spLocks noGrp="1"/>
          </p:cNvSpPr>
          <p:nvPr>
            <p:ph type="body" idx="1" hasCustomPrompt="1"/>
          </p:nvPr>
        </p:nvSpPr>
        <p:spPr>
          <a:xfrm>
            <a:off x="1177123" y="2906713"/>
            <a:ext cx="7317589" cy="1500187"/>
          </a:xfrm>
        </p:spPr>
        <p:txBody>
          <a:bodyPr anchor="b"/>
          <a:lstStyle>
            <a:lvl1pPr marL="0" indent="0">
              <a:buNone/>
              <a:defRPr sz="2000" baseline="0">
                <a:solidFill>
                  <a:srgbClr val="33333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Short description of section</a:t>
            </a:r>
          </a:p>
        </p:txBody>
      </p:sp>
      <p:sp>
        <p:nvSpPr>
          <p:cNvPr id="4" name="Date Placeholder 3"/>
          <p:cNvSpPr>
            <a:spLocks noGrp="1"/>
          </p:cNvSpPr>
          <p:nvPr>
            <p:ph type="dt" sz="half" idx="10"/>
          </p:nvPr>
        </p:nvSpPr>
        <p:spPr/>
        <p:txBody>
          <a:bodyPr/>
          <a:lstStyle/>
          <a:p>
            <a:fld id="{90050CFA-0130-7443-BC3A-B546855BB875}" type="datetimeFigureOut">
              <a:rPr lang="en-US" smtClean="0"/>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CD69-55CE-1D47-817B-09897BAA97E5}" type="slidenum">
              <a:rPr lang="en-US" smtClean="0"/>
              <a:t>‹#›</a:t>
            </a:fld>
            <a:endParaRPr lang="en-US"/>
          </a:p>
        </p:txBody>
      </p:sp>
      <p:pic>
        <p:nvPicPr>
          <p:cNvPr id="8" name="Picture 7" descr="ICLEI_usa-Logo_H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5138" y="6319038"/>
            <a:ext cx="2598861" cy="467270"/>
          </a:xfrm>
          <a:prstGeom prst="rect">
            <a:avLst/>
          </a:prstGeom>
        </p:spPr>
      </p:pic>
    </p:spTree>
    <p:extLst>
      <p:ext uri="{BB962C8B-B14F-4D97-AF65-F5344CB8AC3E}">
        <p14:creationId xmlns:p14="http://schemas.microsoft.com/office/powerpoint/2010/main" val="2428975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050CFA-0130-7443-BC3A-B546855BB875}" type="datetimeFigureOut">
              <a:rPr lang="en-US" smtClean="0"/>
              <a:t>8/20/2019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BCD69-55CE-1D47-817B-09897BAA97E5}" type="slidenum">
              <a:rPr lang="en-US" smtClean="0"/>
              <a:t>‹#›</a:t>
            </a:fld>
            <a:endParaRPr lang="en-US"/>
          </a:p>
        </p:txBody>
      </p:sp>
      <p:pic>
        <p:nvPicPr>
          <p:cNvPr id="8" name="Picture 7" descr="ICLEI_usa-Logo_H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5138" y="6319038"/>
            <a:ext cx="2598861" cy="467270"/>
          </a:xfrm>
          <a:prstGeom prst="rect">
            <a:avLst/>
          </a:prstGeom>
        </p:spPr>
      </p:pic>
    </p:spTree>
    <p:extLst>
      <p:ext uri="{BB962C8B-B14F-4D97-AF65-F5344CB8AC3E}">
        <p14:creationId xmlns:p14="http://schemas.microsoft.com/office/powerpoint/2010/main" val="203786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398BC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0050CFA-0130-7443-BC3A-B546855BB875}" type="datetimeFigureOut">
              <a:rPr lang="en-US" smtClean="0"/>
              <a:t>8/20/2019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CBCD69-55CE-1D47-817B-09897BAA97E5}" type="slidenum">
              <a:rPr lang="en-US" smtClean="0"/>
              <a:t>‹#›</a:t>
            </a:fld>
            <a:endParaRPr lang="en-US"/>
          </a:p>
        </p:txBody>
      </p:sp>
      <p:pic>
        <p:nvPicPr>
          <p:cNvPr id="10" name="Picture 9" descr="ICLEI_usa-Logo_H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5138" y="6319038"/>
            <a:ext cx="2598861" cy="467270"/>
          </a:xfrm>
          <a:prstGeom prst="rect">
            <a:avLst/>
          </a:prstGeom>
        </p:spPr>
      </p:pic>
    </p:spTree>
    <p:extLst>
      <p:ext uri="{BB962C8B-B14F-4D97-AF65-F5344CB8AC3E}">
        <p14:creationId xmlns:p14="http://schemas.microsoft.com/office/powerpoint/2010/main" val="775016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050CFA-0130-7443-BC3A-B546855BB875}" type="datetimeFigureOut">
              <a:rPr lang="en-US" smtClean="0"/>
              <a:t>8/20/2019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CBCD69-55CE-1D47-817B-09897BAA97E5}" type="slidenum">
              <a:rPr lang="en-US" smtClean="0"/>
              <a:t>‹#›</a:t>
            </a:fld>
            <a:endParaRPr lang="en-US"/>
          </a:p>
        </p:txBody>
      </p:sp>
    </p:spTree>
    <p:extLst>
      <p:ext uri="{BB962C8B-B14F-4D97-AF65-F5344CB8AC3E}">
        <p14:creationId xmlns:p14="http://schemas.microsoft.com/office/powerpoint/2010/main" val="1560864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050CFA-0130-7443-BC3A-B546855BB875}" type="datetimeFigureOut">
              <a:rPr lang="en-US" smtClean="0"/>
              <a:t>8/20/2019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CBCD69-55CE-1D47-817B-09897BAA97E5}" type="slidenum">
              <a:rPr lang="en-US" smtClean="0"/>
              <a:t>‹#›</a:t>
            </a:fld>
            <a:endParaRPr lang="en-US"/>
          </a:p>
        </p:txBody>
      </p:sp>
    </p:spTree>
    <p:extLst>
      <p:ext uri="{BB962C8B-B14F-4D97-AF65-F5344CB8AC3E}">
        <p14:creationId xmlns:p14="http://schemas.microsoft.com/office/powerpoint/2010/main" val="720132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050CFA-0130-7443-BC3A-B546855BB875}" type="datetimeFigureOut">
              <a:rPr lang="en-US" smtClean="0"/>
              <a:t>8/20/2019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BCD69-55CE-1D47-817B-09897BAA97E5}" type="slidenum">
              <a:rPr lang="en-US" smtClean="0"/>
              <a:t>‹#›</a:t>
            </a:fld>
            <a:endParaRPr lang="en-US"/>
          </a:p>
        </p:txBody>
      </p:sp>
    </p:spTree>
    <p:extLst>
      <p:ext uri="{BB962C8B-B14F-4D97-AF65-F5344CB8AC3E}">
        <p14:creationId xmlns:p14="http://schemas.microsoft.com/office/powerpoint/2010/main" val="1327754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050CFA-0130-7443-BC3A-B546855BB875}" type="datetimeFigureOut">
              <a:rPr lang="en-US" smtClean="0"/>
              <a:t>8/20/2019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BCD69-55CE-1D47-817B-09897BAA97E5}" type="slidenum">
              <a:rPr lang="en-US" smtClean="0"/>
              <a:t>‹#›</a:t>
            </a:fld>
            <a:endParaRPr lang="en-US"/>
          </a:p>
        </p:txBody>
      </p:sp>
      <p:pic>
        <p:nvPicPr>
          <p:cNvPr id="8" name="Picture 7" descr="ICLEI_usa-Logo_H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5138" y="6319038"/>
            <a:ext cx="2598861" cy="467270"/>
          </a:xfrm>
          <a:prstGeom prst="rect">
            <a:avLst/>
          </a:prstGeom>
        </p:spPr>
      </p:pic>
    </p:spTree>
    <p:extLst>
      <p:ext uri="{BB962C8B-B14F-4D97-AF65-F5344CB8AC3E}">
        <p14:creationId xmlns:p14="http://schemas.microsoft.com/office/powerpoint/2010/main" val="3784447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4.jpeg"/><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050CFA-0130-7443-BC3A-B546855BB875}" type="datetimeFigureOut">
              <a:rPr lang="en-US" smtClean="0"/>
              <a:t>8/20/2019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CBCD69-55CE-1D47-817B-09897BAA97E5}" type="slidenum">
              <a:rPr lang="en-US" smtClean="0"/>
              <a:t>‹#›</a:t>
            </a:fld>
            <a:endParaRPr lang="en-US"/>
          </a:p>
        </p:txBody>
      </p:sp>
      <p:sp>
        <p:nvSpPr>
          <p:cNvPr id="7" name="Text Box 1"/>
          <p:cNvSpPr txBox="1">
            <a:spLocks noChangeArrowheads="1"/>
          </p:cNvSpPr>
          <p:nvPr userDrawn="1"/>
        </p:nvSpPr>
        <p:spPr bwMode="auto">
          <a:xfrm>
            <a:off x="-27305" y="0"/>
            <a:ext cx="7454728" cy="274638"/>
          </a:xfrm>
          <a:prstGeom prst="rect">
            <a:avLst/>
          </a:prstGeom>
          <a:solidFill>
            <a:srgbClr val="F9C735"/>
          </a:solidFill>
          <a:ln>
            <a:noFill/>
          </a:ln>
        </p:spPr>
        <p:txBody>
          <a:bodyPr rot="0" vert="horz" wrap="square" lIns="0" tIns="0" rIns="0" bIns="0" anchor="t" anchorCtr="0" upright="1">
            <a:noAutofit/>
          </a:bodyPr>
          <a:lstStyle/>
          <a:p>
            <a:pPr marL="0" marR="0">
              <a:lnSpc>
                <a:spcPct val="130000"/>
              </a:lnSpc>
              <a:spcBef>
                <a:spcPts val="400"/>
              </a:spcBef>
              <a:spcAft>
                <a:spcPts val="400"/>
              </a:spcAft>
            </a:pPr>
            <a:r>
              <a:rPr lang="en-US" sz="1100">
                <a:effectLst/>
                <a:latin typeface="Times New Roman"/>
                <a:ea typeface="Times New Roman"/>
                <a:cs typeface="Calibri"/>
              </a:rPr>
              <a:t> </a:t>
            </a:r>
          </a:p>
          <a:p>
            <a:pPr marL="0" marR="0">
              <a:lnSpc>
                <a:spcPct val="130000"/>
              </a:lnSpc>
              <a:spcBef>
                <a:spcPts val="400"/>
              </a:spcBef>
              <a:spcAft>
                <a:spcPts val="400"/>
              </a:spcAft>
            </a:pPr>
            <a:r>
              <a:rPr lang="en-US" sz="1100">
                <a:effectLst/>
                <a:latin typeface="Times New Roman"/>
                <a:ea typeface="Times New Roman"/>
                <a:cs typeface="Calibri"/>
              </a:rPr>
              <a:t> </a:t>
            </a:r>
          </a:p>
        </p:txBody>
      </p:sp>
      <p:sp>
        <p:nvSpPr>
          <p:cNvPr id="8" name="Text Box 2"/>
          <p:cNvSpPr txBox="1">
            <a:spLocks noChangeArrowheads="1"/>
          </p:cNvSpPr>
          <p:nvPr userDrawn="1"/>
        </p:nvSpPr>
        <p:spPr bwMode="auto">
          <a:xfrm>
            <a:off x="5977254" y="0"/>
            <a:ext cx="3166745" cy="274638"/>
          </a:xfrm>
          <a:prstGeom prst="rect">
            <a:avLst/>
          </a:prstGeom>
          <a:solidFill>
            <a:srgbClr val="F9C735">
              <a:alpha val="50000"/>
            </a:srgbClr>
          </a:solidFill>
          <a:ln>
            <a:noFill/>
          </a:ln>
        </p:spPr>
        <p:txBody>
          <a:bodyPr rot="0" vert="horz" wrap="square" lIns="0" tIns="0" rIns="0" bIns="0" anchor="t" anchorCtr="0" upright="1">
            <a:noAutofit/>
          </a:bodyPr>
          <a:lstStyle/>
          <a:p>
            <a:pPr marL="0" marR="0">
              <a:lnSpc>
                <a:spcPct val="130000"/>
              </a:lnSpc>
              <a:spcBef>
                <a:spcPts val="400"/>
              </a:spcBef>
              <a:spcAft>
                <a:spcPts val="400"/>
              </a:spcAft>
            </a:pPr>
            <a:r>
              <a:rPr lang="en-US" sz="1100">
                <a:effectLst/>
                <a:latin typeface="Times New Roman"/>
                <a:ea typeface="Times New Roman"/>
                <a:cs typeface="Calibri"/>
              </a:rPr>
              <a:t> </a:t>
            </a:r>
          </a:p>
        </p:txBody>
      </p:sp>
    </p:spTree>
    <p:extLst>
      <p:ext uri="{BB962C8B-B14F-4D97-AF65-F5344CB8AC3E}">
        <p14:creationId xmlns:p14="http://schemas.microsoft.com/office/powerpoint/2010/main" val="3982018777"/>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52" r:id="rId4"/>
    <p:sldLayoutId id="2147483653" r:id="rId5"/>
    <p:sldLayoutId id="2147483654" r:id="rId6"/>
    <p:sldLayoutId id="2147483666"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800" b="0" i="0" kern="1200">
          <a:solidFill>
            <a:schemeClr val="tx2"/>
          </a:solidFill>
          <a:latin typeface="Marion Regular"/>
          <a:ea typeface="+mj-ea"/>
          <a:cs typeface="Marion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749575"/>
      </p:ext>
    </p:extLst>
  </p:cSld>
  <p:clrMap bg1="lt1" tx1="dk1" bg2="lt2" tx2="dk2" accent1="accent1" accent2="accent2" accent3="accent3" accent4="accent4" accent5="accent5" accent6="accent6" hlink="hlink" folHlink="folHlink"/>
  <p:sldLayoutIdLst>
    <p:sldLayoutId id="2147483651" r:id="rId1"/>
    <p:sldLayoutId id="2147483667" r:id="rId2"/>
    <p:sldLayoutId id="2147483665"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dvrpc_ppt_temp_environment-0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355600" y="204788"/>
            <a:ext cx="8229600" cy="81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55600" y="1317625"/>
            <a:ext cx="8424863" cy="486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Tree>
  </p:cSld>
  <p:clrMap bg1="lt1" tx1="dk1" bg2="lt2" tx2="dk2" accent1="accent1" accent2="accent2" accent3="accent3" accent4="accent4" accent5="accent5" accent6="accent6" hlink="hlink" folHlink="folHlink"/>
  <p:sldLayoutIdLst>
    <p:sldLayoutId id="2147483671" r:id="rId1"/>
    <p:sldLayoutId id="2147483650" r:id="rId2"/>
    <p:sldLayoutId id="2147483655" r:id="rId3"/>
    <p:sldLayoutId id="2147483670" r:id="rId4"/>
  </p:sldLayoutIdLst>
  <p:txStyles>
    <p:title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200" algn="l" rtl="0" eaLnBrk="1" fontAlgn="base" hangingPunct="1">
        <a:spcBef>
          <a:spcPct val="0"/>
        </a:spcBef>
        <a:spcAft>
          <a:spcPct val="0"/>
        </a:spcAft>
        <a:defRPr sz="2800" b="1">
          <a:solidFill>
            <a:schemeClr val="bg1"/>
          </a:solidFill>
          <a:latin typeface="Arial" charset="0"/>
        </a:defRPr>
      </a:lvl6pPr>
      <a:lvl7pPr marL="914400" algn="l" rtl="0" eaLnBrk="1" fontAlgn="base" hangingPunct="1">
        <a:spcBef>
          <a:spcPct val="0"/>
        </a:spcBef>
        <a:spcAft>
          <a:spcPct val="0"/>
        </a:spcAft>
        <a:defRPr sz="2800" b="1">
          <a:solidFill>
            <a:schemeClr val="bg1"/>
          </a:solidFill>
          <a:latin typeface="Arial" charset="0"/>
        </a:defRPr>
      </a:lvl7pPr>
      <a:lvl8pPr marL="1371600" algn="l" rtl="0" eaLnBrk="1" fontAlgn="base" hangingPunct="1">
        <a:spcBef>
          <a:spcPct val="0"/>
        </a:spcBef>
        <a:spcAft>
          <a:spcPct val="0"/>
        </a:spcAft>
        <a:defRPr sz="2800" b="1">
          <a:solidFill>
            <a:schemeClr val="bg1"/>
          </a:solidFill>
          <a:latin typeface="Arial" charset="0"/>
        </a:defRPr>
      </a:lvl8pPr>
      <a:lvl9pPr marL="1828800" algn="l" rtl="0" eaLnBrk="1" fontAlgn="base" hangingPunct="1">
        <a:spcBef>
          <a:spcPct val="0"/>
        </a:spcBef>
        <a:spcAft>
          <a:spcPct val="0"/>
        </a:spcAft>
        <a:defRPr sz="2800" b="1">
          <a:solidFill>
            <a:schemeClr val="bg1"/>
          </a:solidFill>
          <a:latin typeface="Arial" charset="0"/>
        </a:defRPr>
      </a:lvl9pPr>
    </p:titleStyle>
    <p:bodyStyle>
      <a:lvl1pPr marL="342900" indent="-342900" algn="l" rtl="0" eaLnBrk="1" fontAlgn="base" hangingPunct="1">
        <a:spcBef>
          <a:spcPct val="20000"/>
        </a:spcBef>
        <a:spcAft>
          <a:spcPct val="0"/>
        </a:spcAft>
        <a:defRPr sz="2400" b="1">
          <a:solidFill>
            <a:srgbClr val="0078AE"/>
          </a:solidFill>
          <a:latin typeface="+mn-lt"/>
          <a:ea typeface="+mn-ea"/>
          <a:cs typeface="+mn-cs"/>
        </a:defRPr>
      </a:lvl1pPr>
      <a:lvl2pPr marL="742950" indent="-285750" algn="l" rtl="0" eaLnBrk="1" fontAlgn="base" hangingPunct="1">
        <a:spcBef>
          <a:spcPct val="20000"/>
        </a:spcBef>
        <a:spcAft>
          <a:spcPct val="0"/>
        </a:spcAft>
        <a:buClr>
          <a:srgbClr val="0078AE"/>
        </a:buClr>
        <a:buFont typeface="Wingdings" pitchFamily="2" charset="2"/>
        <a:buChar char="§"/>
        <a:defRPr sz="2200" b="1">
          <a:solidFill>
            <a:srgbClr val="67ABD1"/>
          </a:solidFill>
          <a:latin typeface="+mn-lt"/>
        </a:defRPr>
      </a:lvl2pPr>
      <a:lvl3pPr marL="1143000" indent="-228600" algn="l" rtl="0" eaLnBrk="1" fontAlgn="base" hangingPunct="1">
        <a:spcBef>
          <a:spcPct val="20000"/>
        </a:spcBef>
        <a:spcAft>
          <a:spcPct val="0"/>
        </a:spcAft>
        <a:buClr>
          <a:srgbClr val="67ABD1"/>
        </a:buClr>
        <a:buChar char="•"/>
        <a:defRPr sz="2000" b="1">
          <a:solidFill>
            <a:srgbClr val="5F5F5F"/>
          </a:solidFill>
          <a:latin typeface="+mn-lt"/>
        </a:defRPr>
      </a:lvl3pPr>
      <a:lvl4pPr marL="1600200" indent="-228600" algn="l" rtl="0" eaLnBrk="1" fontAlgn="base" hangingPunct="1">
        <a:spcBef>
          <a:spcPct val="20000"/>
        </a:spcBef>
        <a:spcAft>
          <a:spcPct val="0"/>
        </a:spcAft>
        <a:buChar char="–"/>
        <a:defRPr sz="2000">
          <a:solidFill>
            <a:schemeClr val="tx1"/>
          </a:solidFill>
          <a:latin typeface="+mj-lt"/>
        </a:defRPr>
      </a:lvl4pPr>
      <a:lvl5pPr marL="2057400" indent="-228600" algn="l" rtl="0" eaLnBrk="1" fontAlgn="base" hangingPunct="1">
        <a:spcBef>
          <a:spcPct val="20000"/>
        </a:spcBef>
        <a:spcAft>
          <a:spcPct val="0"/>
        </a:spcAft>
        <a:buChar char="»"/>
        <a:defRPr sz="2000">
          <a:solidFill>
            <a:schemeClr val="tx1"/>
          </a:solidFill>
          <a:latin typeface="+mj-lt"/>
        </a:defRPr>
      </a:lvl5pPr>
      <a:lvl6pPr marL="2514600" indent="-228600" algn="l" rtl="0" eaLnBrk="1" fontAlgn="base" hangingPunct="1">
        <a:spcBef>
          <a:spcPct val="20000"/>
        </a:spcBef>
        <a:spcAft>
          <a:spcPct val="0"/>
        </a:spcAft>
        <a:buChar char="»"/>
        <a:defRPr sz="2000">
          <a:solidFill>
            <a:schemeClr val="tx1"/>
          </a:solidFill>
          <a:latin typeface="+mj-lt"/>
        </a:defRPr>
      </a:lvl6pPr>
      <a:lvl7pPr marL="2971800" indent="-228600" algn="l" rtl="0" eaLnBrk="1" fontAlgn="base" hangingPunct="1">
        <a:spcBef>
          <a:spcPct val="20000"/>
        </a:spcBef>
        <a:spcAft>
          <a:spcPct val="0"/>
        </a:spcAft>
        <a:buChar char="»"/>
        <a:defRPr sz="2000">
          <a:solidFill>
            <a:schemeClr val="tx1"/>
          </a:solidFill>
          <a:latin typeface="+mj-lt"/>
        </a:defRPr>
      </a:lvl7pPr>
      <a:lvl8pPr marL="3429000" indent="-228600" algn="l" rtl="0" eaLnBrk="1" fontAlgn="base" hangingPunct="1">
        <a:spcBef>
          <a:spcPct val="20000"/>
        </a:spcBef>
        <a:spcAft>
          <a:spcPct val="0"/>
        </a:spcAft>
        <a:buChar char="»"/>
        <a:defRPr sz="2000">
          <a:solidFill>
            <a:schemeClr val="tx1"/>
          </a:solidFill>
          <a:latin typeface="+mj-lt"/>
        </a:defRPr>
      </a:lvl8pPr>
      <a:lvl9pPr marL="3886200" indent="-228600" algn="l" rtl="0" eaLnBrk="1" fontAlgn="base" hangingPunct="1">
        <a:spcBef>
          <a:spcPct val="20000"/>
        </a:spcBef>
        <a:spcAft>
          <a:spcPct val="0"/>
        </a:spcAft>
        <a:buChar char="»"/>
        <a:defRPr sz="2000">
          <a:solidFill>
            <a:schemeClr val="tx1"/>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AF6F6C-E664-492C-98D1-62045264776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5D90FB-DB88-47AC-B469-5B0CBAA380E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5391-0F5F-44FD-B1FE-E66C354C1EE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11577E3-71F9-43A6-92F7-DFE2BE0144D0}" type="datetimeFigureOut">
              <a:rPr lang="en-US" smtClean="0"/>
              <a:t>8/20/2019</a:t>
            </a:fld>
            <a:endParaRPr lang="en-US"/>
          </a:p>
        </p:txBody>
      </p:sp>
      <p:sp>
        <p:nvSpPr>
          <p:cNvPr id="5" name="Footer Placeholder 4">
            <a:extLst>
              <a:ext uri="{FF2B5EF4-FFF2-40B4-BE49-F238E27FC236}">
                <a16:creationId xmlns:a16="http://schemas.microsoft.com/office/drawing/2014/main" id="{B72A7F99-3272-4F51-8E31-86AD32B493E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DBACF5-AE0D-48EF-A051-CFE6342695B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27BE3E-5FAF-48BD-8FED-803052C316C0}" type="slidenum">
              <a:rPr lang="en-US" smtClean="0"/>
              <a:t>‹#›</a:t>
            </a:fld>
            <a:endParaRPr lang="en-US"/>
          </a:p>
        </p:txBody>
      </p:sp>
    </p:spTree>
    <p:extLst>
      <p:ext uri="{BB962C8B-B14F-4D97-AF65-F5344CB8AC3E}">
        <p14:creationId xmlns:p14="http://schemas.microsoft.com/office/powerpoint/2010/main" val="352803233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AF6F6C-E664-492C-98D1-62045264776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5D90FB-DB88-47AC-B469-5B0CBAA380E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5391-0F5F-44FD-B1FE-E66C354C1EE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11577E3-71F9-43A6-92F7-DFE2BE0144D0}" type="datetimeFigureOut">
              <a:rPr lang="en-US" smtClean="0"/>
              <a:t>8/20/2019</a:t>
            </a:fld>
            <a:endParaRPr lang="en-US"/>
          </a:p>
        </p:txBody>
      </p:sp>
      <p:sp>
        <p:nvSpPr>
          <p:cNvPr id="5" name="Footer Placeholder 4">
            <a:extLst>
              <a:ext uri="{FF2B5EF4-FFF2-40B4-BE49-F238E27FC236}">
                <a16:creationId xmlns:a16="http://schemas.microsoft.com/office/drawing/2014/main" id="{B72A7F99-3272-4F51-8E31-86AD32B493E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DBACF5-AE0D-48EF-A051-CFE6342695B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27BE3E-5FAF-48BD-8FED-803052C316C0}" type="slidenum">
              <a:rPr lang="en-US" smtClean="0"/>
              <a:t>‹#›</a:t>
            </a:fld>
            <a:endParaRPr lang="en-US"/>
          </a:p>
        </p:txBody>
      </p:sp>
    </p:spTree>
    <p:extLst>
      <p:ext uri="{BB962C8B-B14F-4D97-AF65-F5344CB8AC3E}">
        <p14:creationId xmlns:p14="http://schemas.microsoft.com/office/powerpoint/2010/main" val="352803233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icleiusa.org/ghg-contribution-analysi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iceliusa.org" TargetMode="External"/><Relationship Id="rId2" Type="http://schemas.openxmlformats.org/officeDocument/2006/relationships/image" Target="../media/image40.jpg"/><Relationship Id="rId1" Type="http://schemas.openxmlformats.org/officeDocument/2006/relationships/slideLayout" Target="../slideLayouts/slideLayout5.xml"/><Relationship Id="rId4" Type="http://schemas.openxmlformats.org/officeDocument/2006/relationships/hyperlink" Target="mailto:eli.yewdall@iclei.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mailto:mdavis@mwcog.org"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mailto:eli.yewdall@iclei.org" TargetMode="External"/><Relationship Id="rId7"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hyperlink" Target="mailto:eli.spang@narc.org" TargetMode="External"/><Relationship Id="rId5" Type="http://schemas.openxmlformats.org/officeDocument/2006/relationships/hyperlink" Target="mailto:rgraff@dvrpc.org" TargetMode="External"/><Relationship Id="rId10" Type="http://schemas.openxmlformats.org/officeDocument/2006/relationships/image" Target="../media/image15.png"/><Relationship Id="rId4" Type="http://schemas.openxmlformats.org/officeDocument/2006/relationships/hyperlink" Target="mailto:mdavis@mwcog.org" TargetMode="Externa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8B57D2-73EF-4300-9E54-3326249680DD}"/>
              </a:ext>
            </a:extLst>
          </p:cNvPr>
          <p:cNvPicPr>
            <a:picLocks noChangeAspect="1"/>
          </p:cNvPicPr>
          <p:nvPr/>
        </p:nvPicPr>
        <p:blipFill>
          <a:blip r:embed="rId3"/>
          <a:stretch>
            <a:fillRect/>
          </a:stretch>
        </p:blipFill>
        <p:spPr>
          <a:xfrm>
            <a:off x="-7147" y="4797080"/>
            <a:ext cx="2032775" cy="1143273"/>
          </a:xfrm>
          <a:prstGeom prst="rect">
            <a:avLst/>
          </a:prstGeom>
        </p:spPr>
      </p:pic>
      <p:pic>
        <p:nvPicPr>
          <p:cNvPr id="1026" name="Picture 2" descr="job training">
            <a:extLst>
              <a:ext uri="{FF2B5EF4-FFF2-40B4-BE49-F238E27FC236}">
                <a16:creationId xmlns:a16="http://schemas.microsoft.com/office/drawing/2014/main" id="{407911A0-EFF4-46CD-89E3-EBDCC898A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91276"/>
            <a:ext cx="2036348" cy="11452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7DAF8DC-35BA-427E-8AFB-E242D18EB9FB}"/>
              </a:ext>
            </a:extLst>
          </p:cNvPr>
          <p:cNvPicPr>
            <a:picLocks noChangeAspect="1"/>
          </p:cNvPicPr>
          <p:nvPr/>
        </p:nvPicPr>
        <p:blipFill rotWithShape="1">
          <a:blip r:embed="rId5"/>
          <a:srcRect t="271"/>
          <a:stretch/>
        </p:blipFill>
        <p:spPr>
          <a:xfrm>
            <a:off x="-7146" y="10931"/>
            <a:ext cx="2039921" cy="1140173"/>
          </a:xfrm>
          <a:prstGeom prst="rect">
            <a:avLst/>
          </a:prstGeom>
        </p:spPr>
      </p:pic>
      <p:pic>
        <p:nvPicPr>
          <p:cNvPr id="12" name="Picture 11">
            <a:extLst>
              <a:ext uri="{FF2B5EF4-FFF2-40B4-BE49-F238E27FC236}">
                <a16:creationId xmlns:a16="http://schemas.microsoft.com/office/drawing/2014/main" id="{1199A60E-F426-444C-BA88-7A5243470E42}"/>
              </a:ext>
            </a:extLst>
          </p:cNvPr>
          <p:cNvPicPr>
            <a:picLocks noChangeAspect="1"/>
          </p:cNvPicPr>
          <p:nvPr/>
        </p:nvPicPr>
        <p:blipFill rotWithShape="1">
          <a:blip r:embed="rId6"/>
          <a:srcRect t="272"/>
          <a:stretch/>
        </p:blipFill>
        <p:spPr>
          <a:xfrm>
            <a:off x="1" y="1151104"/>
            <a:ext cx="2032775" cy="1140173"/>
          </a:xfrm>
          <a:prstGeom prst="rect">
            <a:avLst/>
          </a:prstGeom>
        </p:spPr>
      </p:pic>
      <p:pic>
        <p:nvPicPr>
          <p:cNvPr id="1028" name="Picture 4" descr="https://regionslead.org/wp-content/uploads/2017/03/qtq80-jynIgv.jpeg">
            <a:extLst>
              <a:ext uri="{FF2B5EF4-FFF2-40B4-BE49-F238E27FC236}">
                <a16:creationId xmlns:a16="http://schemas.microsoft.com/office/drawing/2014/main" id="{28807049-0FD0-45B4-B19D-FF5EB90672E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932"/>
          <a:stretch/>
        </p:blipFill>
        <p:spPr bwMode="auto">
          <a:xfrm>
            <a:off x="0" y="3436558"/>
            <a:ext cx="2036348" cy="14347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2481952-2B5D-4A69-B3DC-2C9CB32ECED9}"/>
              </a:ext>
            </a:extLst>
          </p:cNvPr>
          <p:cNvSpPr/>
          <p:nvPr/>
        </p:nvSpPr>
        <p:spPr>
          <a:xfrm>
            <a:off x="0" y="5937253"/>
            <a:ext cx="9144000" cy="9094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88D9AB99-F274-4D9C-BA48-CEDA8B2461F1}"/>
              </a:ext>
            </a:extLst>
          </p:cNvPr>
          <p:cNvSpPr/>
          <p:nvPr/>
        </p:nvSpPr>
        <p:spPr>
          <a:xfrm>
            <a:off x="0" y="5935358"/>
            <a:ext cx="9144000" cy="52737"/>
          </a:xfrm>
          <a:prstGeom prst="rect">
            <a:avLst/>
          </a:prstGeom>
          <a:solidFill>
            <a:srgbClr val="77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94D9F489-A184-469F-BB5B-EFE87D499EF9}"/>
              </a:ext>
            </a:extLst>
          </p:cNvPr>
          <p:cNvSpPr txBox="1"/>
          <p:nvPr/>
        </p:nvSpPr>
        <p:spPr>
          <a:xfrm>
            <a:off x="0" y="6224066"/>
            <a:ext cx="9144000" cy="276999"/>
          </a:xfrm>
          <a:prstGeom prst="rect">
            <a:avLst/>
          </a:prstGeom>
          <a:noFill/>
        </p:spPr>
        <p:txBody>
          <a:bodyPr wrap="square" rtlCol="0">
            <a:spAutoFit/>
          </a:bodyPr>
          <a:lstStyle/>
          <a:p>
            <a:pPr algn="ctr"/>
            <a:r>
              <a:rPr lang="en-US" sz="1200" b="1" spc="75" dirty="0">
                <a:solidFill>
                  <a:schemeClr val="bg1"/>
                </a:solidFill>
                <a:latin typeface="Arial" panose="020B0604020202020204" pitchFamily="34" charset="0"/>
                <a:cs typeface="Arial" panose="020B0604020202020204" pitchFamily="34" charset="0"/>
              </a:rPr>
              <a:t>National Association of Regional Councils</a:t>
            </a:r>
          </a:p>
        </p:txBody>
      </p:sp>
      <p:sp>
        <p:nvSpPr>
          <p:cNvPr id="15" name="Rectangle 14">
            <a:extLst>
              <a:ext uri="{FF2B5EF4-FFF2-40B4-BE49-F238E27FC236}">
                <a16:creationId xmlns:a16="http://schemas.microsoft.com/office/drawing/2014/main" id="{C409C255-AF8C-47B3-BCBD-80C44253543B}"/>
              </a:ext>
            </a:extLst>
          </p:cNvPr>
          <p:cNvSpPr/>
          <p:nvPr/>
        </p:nvSpPr>
        <p:spPr>
          <a:xfrm>
            <a:off x="2032776" y="1151104"/>
            <a:ext cx="7114798" cy="1140173"/>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id="{5F1479D1-C4BC-4E8F-A5AD-FC2A6608C3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8557" y="306293"/>
            <a:ext cx="1740301" cy="376908"/>
          </a:xfrm>
          <a:prstGeom prst="rect">
            <a:avLst/>
          </a:prstGeom>
        </p:spPr>
      </p:pic>
      <p:sp>
        <p:nvSpPr>
          <p:cNvPr id="23" name="Rectangle 22">
            <a:extLst>
              <a:ext uri="{FF2B5EF4-FFF2-40B4-BE49-F238E27FC236}">
                <a16:creationId xmlns:a16="http://schemas.microsoft.com/office/drawing/2014/main" id="{BE0A49F8-CE07-463C-82C5-4643B24028A5}"/>
              </a:ext>
            </a:extLst>
          </p:cNvPr>
          <p:cNvSpPr/>
          <p:nvPr/>
        </p:nvSpPr>
        <p:spPr>
          <a:xfrm flipV="1">
            <a:off x="2036347" y="1098620"/>
            <a:ext cx="7107653" cy="56401"/>
          </a:xfrm>
          <a:prstGeom prst="rect">
            <a:avLst/>
          </a:prstGeom>
          <a:solidFill>
            <a:srgbClr val="77B0D6">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D76BE5BE-1BB9-4B2D-B33B-540BCCA60B42}"/>
              </a:ext>
            </a:extLst>
          </p:cNvPr>
          <p:cNvSpPr txBox="1"/>
          <p:nvPr/>
        </p:nvSpPr>
        <p:spPr>
          <a:xfrm>
            <a:off x="2145484" y="1250403"/>
            <a:ext cx="6895751" cy="830997"/>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Contribution Analysis: How Regions Can Track Progress in Greenhouse Gas Mitigation</a:t>
            </a:r>
          </a:p>
        </p:txBody>
      </p:sp>
      <p:sp>
        <p:nvSpPr>
          <p:cNvPr id="3" name="TextBox 2">
            <a:extLst>
              <a:ext uri="{FF2B5EF4-FFF2-40B4-BE49-F238E27FC236}">
                <a16:creationId xmlns:a16="http://schemas.microsoft.com/office/drawing/2014/main" id="{C374D98B-3C72-4A77-8CD3-03D36FA2AE98}"/>
              </a:ext>
            </a:extLst>
          </p:cNvPr>
          <p:cNvSpPr txBox="1"/>
          <p:nvPr/>
        </p:nvSpPr>
        <p:spPr>
          <a:xfrm>
            <a:off x="2333004" y="3789699"/>
            <a:ext cx="6708232" cy="1338828"/>
          </a:xfrm>
          <a:prstGeom prst="rect">
            <a:avLst/>
          </a:prstGeom>
          <a:noFill/>
        </p:spPr>
        <p:txBody>
          <a:bodyPr wrap="square" rtlCol="0">
            <a:spAutoFit/>
          </a:bodyPr>
          <a:lstStyle/>
          <a:p>
            <a:pPr>
              <a:lnSpc>
                <a:spcPct val="150000"/>
              </a:lnSpc>
            </a:pPr>
            <a:r>
              <a:rPr lang="en-US" sz="1800" dirty="0">
                <a:solidFill>
                  <a:schemeClr val="tx1">
                    <a:lumMod val="75000"/>
                    <a:lumOff val="25000"/>
                  </a:schemeClr>
                </a:solidFill>
              </a:rPr>
              <a:t>Presenters:</a:t>
            </a:r>
          </a:p>
          <a:p>
            <a:r>
              <a:rPr lang="en-US" sz="1350" b="1" dirty="0">
                <a:solidFill>
                  <a:schemeClr val="tx1">
                    <a:lumMod val="75000"/>
                    <a:lumOff val="25000"/>
                  </a:schemeClr>
                </a:solidFill>
              </a:rPr>
              <a:t>Eli Yewdall</a:t>
            </a:r>
            <a:r>
              <a:rPr lang="en-US" sz="1350" dirty="0">
                <a:solidFill>
                  <a:schemeClr val="tx1">
                    <a:lumMod val="75000"/>
                    <a:lumOff val="25000"/>
                  </a:schemeClr>
                </a:solidFill>
              </a:rPr>
              <a:t>, </a:t>
            </a:r>
            <a:r>
              <a:rPr lang="en-US" sz="1350" i="1" dirty="0">
                <a:solidFill>
                  <a:schemeClr val="tx1">
                    <a:lumMod val="75000"/>
                    <a:lumOff val="25000"/>
                  </a:schemeClr>
                </a:solidFill>
              </a:rPr>
              <a:t>Senior Technical Officer</a:t>
            </a:r>
            <a:r>
              <a:rPr lang="en-US" sz="1350" dirty="0">
                <a:solidFill>
                  <a:schemeClr val="tx1">
                    <a:lumMod val="75000"/>
                    <a:lumOff val="25000"/>
                  </a:schemeClr>
                </a:solidFill>
              </a:rPr>
              <a:t>, ICLEI USA</a:t>
            </a:r>
          </a:p>
          <a:p>
            <a:r>
              <a:rPr lang="en-US" sz="1350" b="1" dirty="0">
                <a:solidFill>
                  <a:schemeClr val="tx1">
                    <a:lumMod val="75000"/>
                    <a:lumOff val="25000"/>
                  </a:schemeClr>
                </a:solidFill>
              </a:rPr>
              <a:t>Maia Davis</a:t>
            </a:r>
            <a:r>
              <a:rPr lang="en-US" sz="1350" dirty="0">
                <a:solidFill>
                  <a:schemeClr val="tx1">
                    <a:lumMod val="75000"/>
                    <a:lumOff val="25000"/>
                  </a:schemeClr>
                </a:solidFill>
              </a:rPr>
              <a:t>, </a:t>
            </a:r>
            <a:r>
              <a:rPr lang="en-US" sz="1350" i="1" dirty="0">
                <a:solidFill>
                  <a:schemeClr val="tx1">
                    <a:lumMod val="75000"/>
                    <a:lumOff val="25000"/>
                  </a:schemeClr>
                </a:solidFill>
              </a:rPr>
              <a:t>Senior Environmental Planner</a:t>
            </a:r>
            <a:r>
              <a:rPr lang="en-US" sz="1350" dirty="0">
                <a:solidFill>
                  <a:schemeClr val="tx1">
                    <a:lumMod val="75000"/>
                    <a:lumOff val="25000"/>
                  </a:schemeClr>
                </a:solidFill>
              </a:rPr>
              <a:t>, Metropolitan Washington Council of Governments</a:t>
            </a:r>
          </a:p>
          <a:p>
            <a:r>
              <a:rPr lang="en-US" sz="1350" b="1" dirty="0">
                <a:solidFill>
                  <a:schemeClr val="tx1">
                    <a:lumMod val="75000"/>
                    <a:lumOff val="25000"/>
                  </a:schemeClr>
                </a:solidFill>
              </a:rPr>
              <a:t>Rob Graff</a:t>
            </a:r>
            <a:r>
              <a:rPr lang="en-US" sz="1350" dirty="0">
                <a:solidFill>
                  <a:schemeClr val="tx1">
                    <a:lumMod val="75000"/>
                    <a:lumOff val="25000"/>
                  </a:schemeClr>
                </a:solidFill>
              </a:rPr>
              <a:t>, </a:t>
            </a:r>
            <a:r>
              <a:rPr lang="en-US" sz="1350" i="1" dirty="0">
                <a:solidFill>
                  <a:schemeClr val="tx1">
                    <a:lumMod val="75000"/>
                    <a:lumOff val="25000"/>
                  </a:schemeClr>
                </a:solidFill>
              </a:rPr>
              <a:t>Manager, Office of Energy and Climate Change Initiatives</a:t>
            </a:r>
            <a:r>
              <a:rPr lang="en-US" sz="1350" dirty="0">
                <a:solidFill>
                  <a:schemeClr val="tx1">
                    <a:lumMod val="75000"/>
                    <a:lumOff val="25000"/>
                  </a:schemeClr>
                </a:solidFill>
              </a:rPr>
              <a:t>, Delaware Valley Regional Planning Commission</a:t>
            </a:r>
          </a:p>
        </p:txBody>
      </p:sp>
      <p:pic>
        <p:nvPicPr>
          <p:cNvPr id="7" name="Picture 2" descr="Image result for dvrpc">
            <a:extLst>
              <a:ext uri="{FF2B5EF4-FFF2-40B4-BE49-F238E27FC236}">
                <a16:creationId xmlns:a16="http://schemas.microsoft.com/office/drawing/2014/main" id="{96F0EB02-5C15-4774-B0A7-48366D6F14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4010" y="175512"/>
            <a:ext cx="1362353" cy="6868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mwcog">
            <a:extLst>
              <a:ext uri="{FF2B5EF4-FFF2-40B4-BE49-F238E27FC236}">
                <a16:creationId xmlns:a16="http://schemas.microsoft.com/office/drawing/2014/main" id="{D071265F-75BE-4457-B728-DDE3646282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2810" y="280604"/>
            <a:ext cx="1069712" cy="4796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clei usa">
            <a:extLst>
              <a:ext uri="{FF2B5EF4-FFF2-40B4-BE49-F238E27FC236}">
                <a16:creationId xmlns:a16="http://schemas.microsoft.com/office/drawing/2014/main" id="{47622AB1-6735-4D6C-A893-1FD93024FA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9155" y="306293"/>
            <a:ext cx="1099438" cy="47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403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73779" cy="1096962"/>
          </a:xfrm>
        </p:spPr>
        <p:txBody>
          <a:bodyPr>
            <a:noAutofit/>
          </a:bodyPr>
          <a:lstStyle/>
          <a:p>
            <a:r>
              <a:rPr lang="en-US" sz="4000" dirty="0"/>
              <a:t>Example 2: Tracking Progress</a:t>
            </a:r>
            <a:endParaRPr lang="en-US" sz="4000" dirty="0">
              <a:solidFill>
                <a:srgbClr val="61A5DA"/>
              </a:solidFill>
            </a:endParaRPr>
          </a:p>
        </p:txBody>
      </p:sp>
      <p:pic>
        <p:nvPicPr>
          <p:cNvPr id="3074" name="Picture 2" descr="C:\Users\eyewdall\Documents\emissions managment\SEEC 2017\summer session\chart-performance-track.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54867"/>
            <a:ext cx="7543800" cy="5029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277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290602" cy="1143000"/>
          </a:xfrm>
        </p:spPr>
        <p:txBody>
          <a:bodyPr>
            <a:normAutofit/>
          </a:bodyPr>
          <a:lstStyle/>
          <a:p>
            <a:r>
              <a:rPr lang="en-US" dirty="0"/>
              <a:t>Community Inventory Protocols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7679" y="1757363"/>
            <a:ext cx="2993003" cy="3881437"/>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599" y="1757363"/>
            <a:ext cx="3045425" cy="3896677"/>
          </a:xfrm>
          <a:prstGeom prst="rect">
            <a:avLst/>
          </a:prstGeom>
        </p:spPr>
      </p:pic>
    </p:spTree>
    <p:extLst>
      <p:ext uri="{BB962C8B-B14F-4D97-AF65-F5344CB8AC3E}">
        <p14:creationId xmlns:p14="http://schemas.microsoft.com/office/powerpoint/2010/main" val="4240490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6" name="Rectangle 5">
            <a:extLst>
              <a:ext uri="{FF2B5EF4-FFF2-40B4-BE49-F238E27FC236}">
                <a16:creationId xmlns:a16="http://schemas.microsoft.com/office/drawing/2014/main" id="{B4C8F5DB-25D1-43B8-9661-3159807C952C}"/>
              </a:ext>
            </a:extLst>
          </p:cNvPr>
          <p:cNvSpPr/>
          <p:nvPr/>
        </p:nvSpPr>
        <p:spPr>
          <a:xfrm>
            <a:off x="6280895" y="6145590"/>
            <a:ext cx="2863105" cy="7124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Diagram 4">
            <a:extLst>
              <a:ext uri="{FF2B5EF4-FFF2-40B4-BE49-F238E27FC236}">
                <a16:creationId xmlns:a16="http://schemas.microsoft.com/office/drawing/2014/main" id="{29BA4222-5457-41D3-BD4E-D46EFA545E56}"/>
              </a:ext>
            </a:extLst>
          </p:cNvPr>
          <p:cNvGraphicFramePr/>
          <p:nvPr/>
        </p:nvGraphicFramePr>
        <p:xfrm>
          <a:off x="1462637" y="2057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BC6C1536-79F8-4788-B6B4-5DF5ACA06EA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3015325" y="410502"/>
            <a:ext cx="2990624" cy="1646898"/>
          </a:xfrm>
          <a:prstGeom prst="rect">
            <a:avLst/>
          </a:prstGeom>
        </p:spPr>
      </p:pic>
    </p:spTree>
    <p:extLst>
      <p:ext uri="{BB962C8B-B14F-4D97-AF65-F5344CB8AC3E}">
        <p14:creationId xmlns:p14="http://schemas.microsoft.com/office/powerpoint/2010/main" val="542016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 name="Rectangle 1"/>
          <p:cNvSpPr/>
          <p:nvPr/>
        </p:nvSpPr>
        <p:spPr>
          <a:xfrm>
            <a:off x="5715000" y="6224373"/>
            <a:ext cx="3429000" cy="6336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Google Shape;268;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2"/>
              </a:buClr>
              <a:buSzPts val="4000"/>
              <a:buFont typeface="Arial"/>
              <a:buNone/>
            </a:pPr>
            <a:r>
              <a:rPr lang="en-US" sz="4000" b="0" i="0" u="none" strike="noStrike" cap="none">
                <a:solidFill>
                  <a:schemeClr val="dk2"/>
                </a:solidFill>
                <a:latin typeface="Arial"/>
                <a:ea typeface="Arial"/>
                <a:cs typeface="Arial"/>
                <a:sym typeface="Arial"/>
              </a:rPr>
              <a:t>Department of Energy Cities-LEAP</a:t>
            </a:r>
            <a:endParaRPr sz="4000" b="0" i="0" u="none" strike="noStrike" cap="none">
              <a:solidFill>
                <a:schemeClr val="dk2"/>
              </a:solidFill>
              <a:latin typeface="Arial"/>
              <a:ea typeface="Arial"/>
              <a:cs typeface="Arial"/>
              <a:sym typeface="Arial"/>
            </a:endParaRPr>
          </a:p>
        </p:txBody>
      </p:sp>
      <p:sp>
        <p:nvSpPr>
          <p:cNvPr id="269" name="Google Shape;269;p41"/>
          <p:cNvSpPr txBox="1">
            <a:spLocks noGrp="1"/>
          </p:cNvSpPr>
          <p:nvPr>
            <p:ph type="body" idx="1"/>
          </p:nvPr>
        </p:nvSpPr>
        <p:spPr>
          <a:xfrm>
            <a:off x="457200" y="1218650"/>
            <a:ext cx="8229600" cy="4526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0" i="0" u="none" strike="noStrike" cap="none">
                <a:solidFill>
                  <a:schemeClr val="dk1"/>
                </a:solidFill>
                <a:latin typeface="Helvetica Neue Light"/>
                <a:ea typeface="Helvetica Neue Light"/>
                <a:cs typeface="Helvetica Neue Light"/>
                <a:sym typeface="Helvetica Neue Light"/>
              </a:rPr>
              <a:t>Cities Leading through Energy Analysis and Planning</a:t>
            </a:r>
            <a:endParaRPr sz="2800"/>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Helvetica Neue Light"/>
              <a:ea typeface="Helvetica Neue Light"/>
              <a:cs typeface="Helvetica Neue Light"/>
              <a:sym typeface="Helvetica Neue Light"/>
            </a:endParaRPr>
          </a:p>
          <a:p>
            <a:pPr marL="342900" marR="0" lvl="0" indent="-139700" algn="l" rtl="0">
              <a:spcBef>
                <a:spcPts val="640"/>
              </a:spcBef>
              <a:spcAft>
                <a:spcPts val="0"/>
              </a:spcAft>
              <a:buClr>
                <a:schemeClr val="dk1"/>
              </a:buClr>
              <a:buSzPts val="3200"/>
              <a:buFont typeface="Arial"/>
              <a:buNone/>
            </a:pPr>
            <a:endParaRPr sz="3200" b="0" i="0" u="none" strike="noStrike" cap="none">
              <a:solidFill>
                <a:schemeClr val="dk1"/>
              </a:solidFill>
              <a:latin typeface="Helvetica Neue Light"/>
              <a:ea typeface="Helvetica Neue Light"/>
              <a:cs typeface="Helvetica Neue Light"/>
              <a:sym typeface="Helvetica Neue Light"/>
            </a:endParaRPr>
          </a:p>
        </p:txBody>
      </p:sp>
      <p:pic>
        <p:nvPicPr>
          <p:cNvPr id="270" name="Google Shape;270;p41" descr="Cities-LEAP Local Government Partners"/>
          <p:cNvPicPr preferRelativeResize="0"/>
          <p:nvPr/>
        </p:nvPicPr>
        <p:blipFill rotWithShape="1">
          <a:blip r:embed="rId3">
            <a:alphaModFix/>
          </a:blip>
          <a:srcRect/>
          <a:stretch/>
        </p:blipFill>
        <p:spPr>
          <a:xfrm>
            <a:off x="1136468" y="2163027"/>
            <a:ext cx="6871064" cy="3944607"/>
          </a:xfrm>
          <a:prstGeom prst="rect">
            <a:avLst/>
          </a:prstGeom>
          <a:noFill/>
          <a:ln>
            <a:noFill/>
          </a:ln>
        </p:spPr>
      </p:pic>
      <p:pic>
        <p:nvPicPr>
          <p:cNvPr id="271" name="Google Shape;271;p41"/>
          <p:cNvPicPr preferRelativeResize="0"/>
          <p:nvPr/>
        </p:nvPicPr>
        <p:blipFill>
          <a:blip r:embed="rId4">
            <a:alphaModFix/>
          </a:blip>
          <a:stretch>
            <a:fillRect/>
          </a:stretch>
        </p:blipFill>
        <p:spPr>
          <a:xfrm>
            <a:off x="518041" y="6224373"/>
            <a:ext cx="8277225" cy="390525"/>
          </a:xfrm>
          <a:prstGeom prst="rect">
            <a:avLst/>
          </a:prstGeom>
          <a:noFill/>
          <a:ln>
            <a:noFill/>
          </a:ln>
        </p:spPr>
      </p:pic>
    </p:spTree>
    <p:extLst>
      <p:ext uri="{BB962C8B-B14F-4D97-AF65-F5344CB8AC3E}">
        <p14:creationId xmlns:p14="http://schemas.microsoft.com/office/powerpoint/2010/main" val="1875305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208CDB-7C49-47B8-AD12-37A1690F00BB}"/>
              </a:ext>
            </a:extLst>
          </p:cNvPr>
          <p:cNvPicPr>
            <a:picLocks noChangeAspect="1"/>
          </p:cNvPicPr>
          <p:nvPr/>
        </p:nvPicPr>
        <p:blipFill rotWithShape="1">
          <a:blip r:embed="rId2">
            <a:extLst>
              <a:ext uri="{28A0092B-C50C-407E-A947-70E740481C1C}">
                <a14:useLocalDpi xmlns:a14="http://schemas.microsoft.com/office/drawing/2010/main" val="0"/>
              </a:ext>
            </a:extLst>
          </a:blip>
          <a:srcRect t="10359"/>
          <a:stretch/>
        </p:blipFill>
        <p:spPr>
          <a:xfrm>
            <a:off x="15" y="1376505"/>
            <a:ext cx="9705688" cy="5459451"/>
          </a:xfrm>
          <a:prstGeom prst="rect">
            <a:avLst/>
          </a:prstGeom>
        </p:spPr>
      </p:pic>
      <p:sp>
        <p:nvSpPr>
          <p:cNvPr id="3" name="Title 1"/>
          <p:cNvSpPr txBox="1">
            <a:spLocks/>
          </p:cNvSpPr>
          <p:nvPr/>
        </p:nvSpPr>
        <p:spPr>
          <a:xfrm>
            <a:off x="457200" y="274638"/>
            <a:ext cx="8229600" cy="1143000"/>
          </a:xfrm>
          <a:prstGeom prst="rect">
            <a:avLst/>
          </a:prstGeom>
        </p:spPr>
        <p:txBody>
          <a:bodyPr/>
          <a:lstStyle>
            <a:lvl1pPr algn="l" defTabSz="457200" rtl="0" eaLnBrk="1" latinLnBrk="0" hangingPunct="1">
              <a:spcBef>
                <a:spcPct val="0"/>
              </a:spcBef>
              <a:buNone/>
              <a:defRPr sz="4000" b="0" i="0" kern="1200">
                <a:solidFill>
                  <a:schemeClr val="tx2"/>
                </a:solidFill>
                <a:latin typeface="Marion Regular"/>
                <a:ea typeface="+mj-ea"/>
                <a:cs typeface="Marion Regular"/>
              </a:defRPr>
            </a:lvl1pPr>
          </a:lstStyle>
          <a:p>
            <a:r>
              <a:rPr lang="en-US" dirty="0"/>
              <a:t>One Inventory Tells You:</a:t>
            </a:r>
          </a:p>
        </p:txBody>
      </p:sp>
    </p:spTree>
    <p:extLst>
      <p:ext uri="{BB962C8B-B14F-4D97-AF65-F5344CB8AC3E}">
        <p14:creationId xmlns:p14="http://schemas.microsoft.com/office/powerpoint/2010/main" val="601806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433DE-A9F5-407B-8DCD-CD6451670914}"/>
              </a:ext>
            </a:extLst>
          </p:cNvPr>
          <p:cNvPicPr>
            <a:picLocks noChangeAspect="1"/>
          </p:cNvPicPr>
          <p:nvPr/>
        </p:nvPicPr>
        <p:blipFill rotWithShape="1">
          <a:blip r:embed="rId2">
            <a:extLst>
              <a:ext uri="{28A0092B-C50C-407E-A947-70E740481C1C}">
                <a14:useLocalDpi xmlns:a14="http://schemas.microsoft.com/office/drawing/2010/main" val="0"/>
              </a:ext>
            </a:extLst>
          </a:blip>
          <a:srcRect t="6639"/>
          <a:stretch/>
        </p:blipFill>
        <p:spPr>
          <a:xfrm>
            <a:off x="15" y="897294"/>
            <a:ext cx="9853675" cy="5542694"/>
          </a:xfrm>
          <a:prstGeom prst="rect">
            <a:avLst/>
          </a:prstGeom>
        </p:spPr>
      </p:pic>
      <p:sp>
        <p:nvSpPr>
          <p:cNvPr id="4" name="TextBox 3">
            <a:extLst>
              <a:ext uri="{FF2B5EF4-FFF2-40B4-BE49-F238E27FC236}">
                <a16:creationId xmlns:a16="http://schemas.microsoft.com/office/drawing/2014/main" id="{7185842F-A0DA-40CF-8CD3-9E585B43DA62}"/>
              </a:ext>
            </a:extLst>
          </p:cNvPr>
          <p:cNvSpPr txBox="1"/>
          <p:nvPr/>
        </p:nvSpPr>
        <p:spPr>
          <a:xfrm>
            <a:off x="559765" y="5890746"/>
            <a:ext cx="4367087" cy="300082"/>
          </a:xfrm>
          <a:prstGeom prst="rect">
            <a:avLst/>
          </a:prstGeom>
          <a:noFill/>
        </p:spPr>
        <p:txBody>
          <a:bodyPr wrap="square" rtlCol="0">
            <a:spAutoFit/>
          </a:bodyPr>
          <a:lstStyle/>
          <a:p>
            <a:r>
              <a:rPr lang="en-US" sz="1350" dirty="0">
                <a:solidFill>
                  <a:schemeClr val="tx1">
                    <a:lumMod val="50000"/>
                    <a:lumOff val="50000"/>
                  </a:schemeClr>
                </a:solidFill>
              </a:rPr>
              <a:t>*MTCO</a:t>
            </a:r>
            <a:r>
              <a:rPr lang="en-US" sz="1350" baseline="-25000" dirty="0">
                <a:solidFill>
                  <a:schemeClr val="tx1">
                    <a:lumMod val="50000"/>
                    <a:lumOff val="50000"/>
                  </a:schemeClr>
                </a:solidFill>
              </a:rPr>
              <a:t>2</a:t>
            </a:r>
            <a:r>
              <a:rPr lang="en-US" sz="1350" dirty="0">
                <a:solidFill>
                  <a:schemeClr val="tx1">
                    <a:lumMod val="50000"/>
                    <a:lumOff val="50000"/>
                  </a:schemeClr>
                </a:solidFill>
              </a:rPr>
              <a:t>e = metric tons carbon dioxide equivalent</a:t>
            </a:r>
          </a:p>
        </p:txBody>
      </p:sp>
      <p:sp>
        <p:nvSpPr>
          <p:cNvPr id="5" name="Title 1"/>
          <p:cNvSpPr txBox="1">
            <a:spLocks/>
          </p:cNvSpPr>
          <p:nvPr/>
        </p:nvSpPr>
        <p:spPr>
          <a:xfrm>
            <a:off x="457200" y="274638"/>
            <a:ext cx="8229600" cy="1143000"/>
          </a:xfrm>
          <a:prstGeom prst="rect">
            <a:avLst/>
          </a:prstGeom>
        </p:spPr>
        <p:txBody>
          <a:bodyPr/>
          <a:lstStyle>
            <a:lvl1pPr algn="l" defTabSz="457200" rtl="0" eaLnBrk="1" latinLnBrk="0" hangingPunct="1">
              <a:spcBef>
                <a:spcPct val="0"/>
              </a:spcBef>
              <a:buNone/>
              <a:defRPr sz="4000" b="0" i="0" kern="1200">
                <a:solidFill>
                  <a:schemeClr val="tx2"/>
                </a:solidFill>
                <a:latin typeface="Marion Regular"/>
                <a:ea typeface="+mj-ea"/>
                <a:cs typeface="Marion Regular"/>
              </a:defRPr>
            </a:lvl1pPr>
          </a:lstStyle>
          <a:p>
            <a:r>
              <a:rPr lang="en-US" dirty="0"/>
              <a:t>Multiple Inventories Tell You:</a:t>
            </a:r>
          </a:p>
        </p:txBody>
      </p:sp>
    </p:spTree>
    <p:extLst>
      <p:ext uri="{BB962C8B-B14F-4D97-AF65-F5344CB8AC3E}">
        <p14:creationId xmlns:p14="http://schemas.microsoft.com/office/powerpoint/2010/main" val="1335294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46782E-4857-4AB7-B484-9100FAE55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71" y="1196567"/>
            <a:ext cx="9305338" cy="4982163"/>
          </a:xfrm>
          <a:prstGeom prst="rect">
            <a:avLst/>
          </a:prstGeom>
        </p:spPr>
      </p:pic>
      <p:sp>
        <p:nvSpPr>
          <p:cNvPr id="3" name="Title 1"/>
          <p:cNvSpPr txBox="1">
            <a:spLocks/>
          </p:cNvSpPr>
          <p:nvPr/>
        </p:nvSpPr>
        <p:spPr>
          <a:xfrm>
            <a:off x="457200" y="274638"/>
            <a:ext cx="8229600" cy="1143000"/>
          </a:xfrm>
          <a:prstGeom prst="rect">
            <a:avLst/>
          </a:prstGeom>
        </p:spPr>
        <p:txBody>
          <a:bodyPr/>
          <a:lstStyle>
            <a:lvl1pPr algn="l" defTabSz="457200" rtl="0" eaLnBrk="1" latinLnBrk="0" hangingPunct="1">
              <a:spcBef>
                <a:spcPct val="0"/>
              </a:spcBef>
              <a:buNone/>
              <a:defRPr sz="4000" b="0" i="0" kern="1200">
                <a:solidFill>
                  <a:schemeClr val="tx2"/>
                </a:solidFill>
                <a:latin typeface="Marion Regular"/>
                <a:ea typeface="+mj-ea"/>
                <a:cs typeface="Marion Regular"/>
              </a:defRPr>
            </a:lvl1pPr>
          </a:lstStyle>
          <a:p>
            <a:r>
              <a:rPr lang="en-US" dirty="0"/>
              <a:t>Missing Information</a:t>
            </a:r>
          </a:p>
        </p:txBody>
      </p:sp>
    </p:spTree>
    <p:extLst>
      <p:ext uri="{BB962C8B-B14F-4D97-AF65-F5344CB8AC3E}">
        <p14:creationId xmlns:p14="http://schemas.microsoft.com/office/powerpoint/2010/main" val="2387337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9279F9-BC9A-4F8A-9635-AFD5A4E2C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28" y="1170766"/>
            <a:ext cx="9531814" cy="5687234"/>
          </a:xfrm>
          <a:prstGeom prst="rect">
            <a:avLst/>
          </a:prstGeom>
        </p:spPr>
      </p:pic>
      <p:sp>
        <p:nvSpPr>
          <p:cNvPr id="4" name="Title 1"/>
          <p:cNvSpPr txBox="1">
            <a:spLocks/>
          </p:cNvSpPr>
          <p:nvPr/>
        </p:nvSpPr>
        <p:spPr>
          <a:xfrm>
            <a:off x="457200" y="274638"/>
            <a:ext cx="8229600" cy="1143000"/>
          </a:xfrm>
          <a:prstGeom prst="rect">
            <a:avLst/>
          </a:prstGeom>
        </p:spPr>
        <p:txBody>
          <a:bodyPr/>
          <a:lstStyle>
            <a:lvl1pPr algn="l" defTabSz="457200" rtl="0" eaLnBrk="1" latinLnBrk="0" hangingPunct="1">
              <a:spcBef>
                <a:spcPct val="0"/>
              </a:spcBef>
              <a:buNone/>
              <a:defRPr sz="4000" b="0" i="0" kern="1200">
                <a:solidFill>
                  <a:schemeClr val="tx2"/>
                </a:solidFill>
                <a:latin typeface="Marion Regular"/>
                <a:ea typeface="+mj-ea"/>
                <a:cs typeface="Marion Regular"/>
              </a:defRPr>
            </a:lvl1pPr>
          </a:lstStyle>
          <a:p>
            <a:r>
              <a:rPr lang="en-US" dirty="0"/>
              <a:t>Filling the Gaps</a:t>
            </a:r>
          </a:p>
        </p:txBody>
      </p:sp>
    </p:spTree>
    <p:extLst>
      <p:ext uri="{BB962C8B-B14F-4D97-AF65-F5344CB8AC3E}">
        <p14:creationId xmlns:p14="http://schemas.microsoft.com/office/powerpoint/2010/main" val="4227557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2" name="Shape 342"/>
          <p:cNvSpPr txBox="1">
            <a:spLocks noGrp="1"/>
          </p:cNvSpPr>
          <p:nvPr>
            <p:ph type="body" idx="1"/>
          </p:nvPr>
        </p:nvSpPr>
        <p:spPr>
          <a:xfrm>
            <a:off x="457200" y="1354668"/>
            <a:ext cx="8229600" cy="4380088"/>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592"/>
              </a:spcBef>
              <a:spcAft>
                <a:spcPts val="0"/>
              </a:spcAft>
              <a:buClr>
                <a:schemeClr val="dk1"/>
              </a:buClr>
              <a:buSzPct val="98666"/>
              <a:buNone/>
            </a:pPr>
            <a:r>
              <a:rPr lang="en-US" sz="2960" b="1" i="0" u="none" strike="noStrike" cap="none" dirty="0">
                <a:solidFill>
                  <a:schemeClr val="dk1"/>
                </a:solidFill>
                <a:latin typeface="Helvetica Neue Light"/>
                <a:ea typeface="Helvetica Neue Light"/>
                <a:cs typeface="Helvetica Neue Light"/>
                <a:sym typeface="Helvetica Neue Light"/>
              </a:rPr>
              <a:t>Steering Committee:</a:t>
            </a:r>
          </a:p>
          <a:p>
            <a:pPr marL="742950" marR="0" lvl="1" indent="-285750" algn="l" rtl="0">
              <a:lnSpc>
                <a:spcPct val="80000"/>
              </a:lnSpc>
              <a:spcBef>
                <a:spcPts val="518"/>
              </a:spcBef>
              <a:spcAft>
                <a:spcPts val="0"/>
              </a:spcAft>
              <a:buClr>
                <a:schemeClr val="dk1"/>
              </a:buClr>
              <a:buSzPct val="99615"/>
              <a:buFont typeface="Arial"/>
              <a:buChar char="–"/>
            </a:pPr>
            <a:r>
              <a:rPr lang="en-US" sz="2400" b="0" i="0" u="none" strike="noStrike" cap="none" dirty="0">
                <a:solidFill>
                  <a:schemeClr val="dk1"/>
                </a:solidFill>
                <a:latin typeface="Helvetica Neue Light"/>
                <a:ea typeface="Helvetica Neue Light"/>
                <a:cs typeface="Helvetica Neue Light"/>
                <a:sym typeface="Helvetica Neue Light"/>
              </a:rPr>
              <a:t>King County, WA</a:t>
            </a:r>
          </a:p>
          <a:p>
            <a:pPr marL="742950" marR="0" lvl="1" indent="-285750" algn="l" rtl="0">
              <a:lnSpc>
                <a:spcPct val="80000"/>
              </a:lnSpc>
              <a:spcBef>
                <a:spcPts val="518"/>
              </a:spcBef>
              <a:spcAft>
                <a:spcPts val="0"/>
              </a:spcAft>
              <a:buClr>
                <a:schemeClr val="dk1"/>
              </a:buClr>
              <a:buSzPct val="99615"/>
              <a:buFont typeface="Arial"/>
              <a:buChar char="–"/>
            </a:pPr>
            <a:r>
              <a:rPr lang="en-US" sz="2400" b="0" i="0" u="none" strike="noStrike" cap="none" dirty="0">
                <a:solidFill>
                  <a:schemeClr val="dk1"/>
                </a:solidFill>
                <a:latin typeface="Helvetica Neue Light"/>
                <a:ea typeface="Helvetica Neue Light"/>
                <a:cs typeface="Helvetica Neue Light"/>
                <a:sym typeface="Helvetica Neue Light"/>
              </a:rPr>
              <a:t>Bellevue, WA</a:t>
            </a:r>
          </a:p>
          <a:p>
            <a:pPr marL="742950" marR="0" lvl="1" indent="-285750" algn="l" rtl="0">
              <a:lnSpc>
                <a:spcPct val="80000"/>
              </a:lnSpc>
              <a:spcBef>
                <a:spcPts val="518"/>
              </a:spcBef>
              <a:spcAft>
                <a:spcPts val="0"/>
              </a:spcAft>
              <a:buClr>
                <a:schemeClr val="dk1"/>
              </a:buClr>
              <a:buSzPct val="99615"/>
              <a:buFont typeface="Arial"/>
              <a:buChar char="–"/>
            </a:pPr>
            <a:r>
              <a:rPr lang="en-US" sz="2400" b="0" i="0" u="none" strike="noStrike" cap="none" dirty="0">
                <a:solidFill>
                  <a:schemeClr val="dk1"/>
                </a:solidFill>
                <a:latin typeface="Helvetica Neue Light"/>
                <a:ea typeface="Helvetica Neue Light"/>
                <a:cs typeface="Helvetica Neue Light"/>
                <a:sym typeface="Helvetica Neue Light"/>
              </a:rPr>
              <a:t>Santa Monica, CA</a:t>
            </a:r>
          </a:p>
          <a:p>
            <a:pPr marL="742950" marR="0" lvl="1" indent="-285750" algn="l" rtl="0">
              <a:lnSpc>
                <a:spcPct val="80000"/>
              </a:lnSpc>
              <a:spcBef>
                <a:spcPts val="518"/>
              </a:spcBef>
              <a:spcAft>
                <a:spcPts val="0"/>
              </a:spcAft>
              <a:buClr>
                <a:schemeClr val="dk1"/>
              </a:buClr>
              <a:buSzPct val="99615"/>
              <a:buFont typeface="Arial"/>
              <a:buChar char="–"/>
            </a:pPr>
            <a:r>
              <a:rPr lang="en-US" sz="2400" b="0" i="0" u="none" strike="noStrike" cap="none" dirty="0">
                <a:solidFill>
                  <a:schemeClr val="dk1"/>
                </a:solidFill>
                <a:latin typeface="Helvetica Neue Light"/>
                <a:ea typeface="Helvetica Neue Light"/>
                <a:cs typeface="Helvetica Neue Light"/>
                <a:sym typeface="Helvetica Neue Light"/>
              </a:rPr>
              <a:t>Aspen, CO</a:t>
            </a:r>
          </a:p>
          <a:p>
            <a:pPr marL="742950" marR="0" lvl="1" indent="-285750" algn="l" rtl="0">
              <a:lnSpc>
                <a:spcPct val="80000"/>
              </a:lnSpc>
              <a:spcBef>
                <a:spcPts val="518"/>
              </a:spcBef>
              <a:spcAft>
                <a:spcPts val="0"/>
              </a:spcAft>
              <a:buClr>
                <a:schemeClr val="dk1"/>
              </a:buClr>
              <a:buSzPct val="99615"/>
              <a:buFont typeface="Arial"/>
              <a:buChar char="–"/>
            </a:pPr>
            <a:r>
              <a:rPr lang="en-US" sz="2400" b="0" i="0" u="none" strike="noStrike" cap="none" dirty="0">
                <a:solidFill>
                  <a:schemeClr val="dk1"/>
                </a:solidFill>
                <a:latin typeface="Helvetica Neue Light"/>
                <a:ea typeface="Helvetica Neue Light"/>
                <a:cs typeface="Helvetica Neue Light"/>
                <a:sym typeface="Helvetica Neue Light"/>
              </a:rPr>
              <a:t>Metro Washington Council of Governments</a:t>
            </a:r>
          </a:p>
          <a:p>
            <a:pPr marL="742950" marR="0" lvl="1" indent="-285750" algn="l" rtl="0">
              <a:lnSpc>
                <a:spcPct val="80000"/>
              </a:lnSpc>
              <a:spcBef>
                <a:spcPts val="518"/>
              </a:spcBef>
              <a:spcAft>
                <a:spcPts val="0"/>
              </a:spcAft>
              <a:buClr>
                <a:schemeClr val="dk1"/>
              </a:buClr>
              <a:buSzPct val="99615"/>
              <a:buFont typeface="Arial"/>
              <a:buChar char="–"/>
            </a:pPr>
            <a:r>
              <a:rPr lang="en-US" sz="2400" b="0" i="0" u="none" strike="noStrike" cap="none" dirty="0">
                <a:solidFill>
                  <a:schemeClr val="dk1"/>
                </a:solidFill>
                <a:latin typeface="Helvetica Neue Light"/>
                <a:ea typeface="Helvetica Neue Light"/>
                <a:cs typeface="Helvetica Neue Light"/>
                <a:sym typeface="Helvetica Neue Light"/>
              </a:rPr>
              <a:t>Delaware Valley Regional Planning Council</a:t>
            </a:r>
          </a:p>
          <a:p>
            <a:pPr marL="457200" marR="0" lvl="1" indent="0" algn="l" rtl="0">
              <a:lnSpc>
                <a:spcPct val="80000"/>
              </a:lnSpc>
              <a:spcBef>
                <a:spcPts val="518"/>
              </a:spcBef>
              <a:spcAft>
                <a:spcPts val="0"/>
              </a:spcAft>
              <a:buClr>
                <a:schemeClr val="dk1"/>
              </a:buClr>
              <a:buSzPct val="99615"/>
              <a:buNone/>
            </a:pPr>
            <a:endParaRPr lang="en-US" sz="1100" b="0" i="0" u="none" strike="noStrike" cap="none" dirty="0">
              <a:solidFill>
                <a:schemeClr val="dk1"/>
              </a:solidFill>
              <a:latin typeface="Helvetica Neue Light"/>
              <a:ea typeface="Helvetica Neue Light"/>
              <a:cs typeface="Helvetica Neue Light"/>
              <a:sym typeface="Helvetica Neue Light"/>
            </a:endParaRPr>
          </a:p>
          <a:p>
            <a:pPr marL="457200" lvl="1" indent="0">
              <a:lnSpc>
                <a:spcPct val="80000"/>
              </a:lnSpc>
              <a:spcBef>
                <a:spcPts val="518"/>
              </a:spcBef>
              <a:buSzPct val="99615"/>
              <a:buNone/>
            </a:pPr>
            <a:endParaRPr lang="en-US" sz="2400" dirty="0"/>
          </a:p>
          <a:p>
            <a:pPr marL="4057650" lvl="8" indent="-457200">
              <a:lnSpc>
                <a:spcPct val="80000"/>
              </a:lnSpc>
              <a:spcBef>
                <a:spcPts val="518"/>
              </a:spcBef>
              <a:buSzPct val="99615"/>
              <a:buFont typeface="Arial" panose="020B0604020202020204" pitchFamily="34" charset="0"/>
              <a:buChar char="•"/>
            </a:pPr>
            <a:endParaRPr lang="en-US" sz="2190" b="0" i="0" u="none" strike="noStrike" cap="none" dirty="0">
              <a:solidFill>
                <a:schemeClr val="dk1"/>
              </a:solidFill>
              <a:latin typeface="Helvetica Neue Light"/>
              <a:ea typeface="Helvetica Neue Light"/>
              <a:cs typeface="Helvetica Neue Light"/>
              <a:sym typeface="Helvetica Neue Light"/>
            </a:endParaRPr>
          </a:p>
          <a:p>
            <a:pPr marL="342900" marR="0" lvl="0" indent="-342900" algn="l" rtl="0">
              <a:lnSpc>
                <a:spcPct val="80000"/>
              </a:lnSpc>
              <a:spcBef>
                <a:spcPts val="592"/>
              </a:spcBef>
              <a:buClr>
                <a:schemeClr val="dk1"/>
              </a:buClr>
              <a:buSzPct val="98666"/>
              <a:buFont typeface="Arial"/>
              <a:buNone/>
            </a:pPr>
            <a:endParaRPr sz="2960" b="0" i="0" u="none" strike="noStrike" cap="none" dirty="0">
              <a:solidFill>
                <a:schemeClr val="dk1"/>
              </a:solidFill>
              <a:latin typeface="Helvetica Neue Light"/>
              <a:ea typeface="Helvetica Neue Light"/>
              <a:cs typeface="Helvetica Neue Light"/>
              <a:sym typeface="Helvetica Neue Light"/>
            </a:endParaRPr>
          </a:p>
        </p:txBody>
      </p:sp>
      <p:sp>
        <p:nvSpPr>
          <p:cNvPr id="4" name="Shape 342"/>
          <p:cNvSpPr txBox="1">
            <a:spLocks/>
          </p:cNvSpPr>
          <p:nvPr/>
        </p:nvSpPr>
        <p:spPr>
          <a:xfrm>
            <a:off x="316089" y="4171246"/>
            <a:ext cx="8229600" cy="2466620"/>
          </a:xfrm>
          <a:prstGeom prst="rect">
            <a:avLst/>
          </a:prstGeom>
          <a:noFill/>
          <a:ln>
            <a:noFill/>
          </a:ln>
        </p:spPr>
        <p:txBody>
          <a:bodyPr wrap="square" lIns="91425" tIns="45700" rIns="91425" bIns="45700" numCol="2"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Helvetica Neue Light"/>
                <a:ea typeface="Helvetica Neue Light"/>
                <a:cs typeface="Helvetica Neue Light"/>
                <a:sym typeface="Helvetica Neue Light"/>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Helvetica Neue Light"/>
                <a:ea typeface="Helvetica Neue Light"/>
                <a:cs typeface="Helvetica Neue Light"/>
                <a:sym typeface="Helvetica Neue Light"/>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Helvetica Neue Light"/>
                <a:ea typeface="Helvetica Neue Light"/>
                <a:cs typeface="Helvetica Neue Light"/>
                <a:sym typeface="Helvetica Neue Light"/>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Helvetica Neue Light"/>
                <a:ea typeface="Helvetica Neue Light"/>
                <a:cs typeface="Helvetica Neue Light"/>
                <a:sym typeface="Helvetica Neue Light"/>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Helvetica Neue Light"/>
                <a:ea typeface="Helvetica Neue Light"/>
                <a:cs typeface="Helvetica Neue Light"/>
                <a:sym typeface="Helvetica Neue Light"/>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9pPr>
          </a:lstStyle>
          <a:p>
            <a:pPr marL="57150" indent="0">
              <a:lnSpc>
                <a:spcPct val="80000"/>
              </a:lnSpc>
              <a:spcBef>
                <a:spcPts val="518"/>
              </a:spcBef>
              <a:buSzPct val="99615"/>
              <a:buFont typeface="Arial"/>
              <a:buNone/>
            </a:pPr>
            <a:r>
              <a:rPr lang="en-US" sz="2930" b="1" dirty="0"/>
              <a:t>Second Round Cities</a:t>
            </a:r>
          </a:p>
          <a:p>
            <a:pPr lvl="1" indent="-285750">
              <a:lnSpc>
                <a:spcPct val="80000"/>
              </a:lnSpc>
              <a:spcBef>
                <a:spcPts val="518"/>
              </a:spcBef>
              <a:buSzPct val="99615"/>
            </a:pPr>
            <a:r>
              <a:rPr lang="en-US" sz="2400" dirty="0"/>
              <a:t>Hayward, CA</a:t>
            </a:r>
          </a:p>
          <a:p>
            <a:pPr lvl="1" indent="-285750">
              <a:lnSpc>
                <a:spcPct val="80000"/>
              </a:lnSpc>
              <a:spcBef>
                <a:spcPts val="518"/>
              </a:spcBef>
              <a:buSzPct val="99615"/>
            </a:pPr>
            <a:r>
              <a:rPr lang="en-US" sz="2400" dirty="0"/>
              <a:t>Nashville TN</a:t>
            </a:r>
          </a:p>
          <a:p>
            <a:pPr lvl="1" indent="-285750">
              <a:lnSpc>
                <a:spcPct val="80000"/>
              </a:lnSpc>
              <a:spcBef>
                <a:spcPts val="518"/>
              </a:spcBef>
              <a:buSzPct val="99615"/>
            </a:pPr>
            <a:r>
              <a:rPr lang="en-US" sz="2400" dirty="0"/>
              <a:t>Cleveland, OH</a:t>
            </a:r>
          </a:p>
          <a:p>
            <a:pPr lvl="1" indent="-285750">
              <a:lnSpc>
                <a:spcPct val="80000"/>
              </a:lnSpc>
              <a:spcBef>
                <a:spcPts val="518"/>
              </a:spcBef>
              <a:buSzPct val="99615"/>
            </a:pPr>
            <a:r>
              <a:rPr lang="en-US" sz="2400" dirty="0"/>
              <a:t>Denver, CO</a:t>
            </a:r>
          </a:p>
          <a:p>
            <a:pPr lvl="1" indent="-285750">
              <a:lnSpc>
                <a:spcPct val="80000"/>
              </a:lnSpc>
              <a:spcBef>
                <a:spcPts val="518"/>
              </a:spcBef>
              <a:buSzPct val="99615"/>
            </a:pPr>
            <a:r>
              <a:rPr lang="en-US" sz="2400" dirty="0"/>
              <a:t>Miami-Dade County, FL</a:t>
            </a:r>
          </a:p>
          <a:p>
            <a:pPr lvl="1" indent="-285750">
              <a:lnSpc>
                <a:spcPct val="80000"/>
              </a:lnSpc>
              <a:spcBef>
                <a:spcPts val="518"/>
              </a:spcBef>
              <a:buSzPct val="99615"/>
            </a:pPr>
            <a:endParaRPr lang="en-US" sz="2400" dirty="0"/>
          </a:p>
          <a:p>
            <a:pPr lvl="1" indent="-285750">
              <a:lnSpc>
                <a:spcPct val="80000"/>
              </a:lnSpc>
              <a:spcBef>
                <a:spcPts val="518"/>
              </a:spcBef>
              <a:buSzPct val="99615"/>
            </a:pPr>
            <a:endParaRPr lang="en-US" sz="2400" dirty="0"/>
          </a:p>
          <a:p>
            <a:pPr lvl="1" indent="-285750">
              <a:lnSpc>
                <a:spcPct val="80000"/>
              </a:lnSpc>
              <a:spcBef>
                <a:spcPts val="518"/>
              </a:spcBef>
              <a:buSzPct val="99615"/>
            </a:pPr>
            <a:r>
              <a:rPr lang="en-US" sz="2400" dirty="0"/>
              <a:t>Durham, NC</a:t>
            </a:r>
          </a:p>
          <a:p>
            <a:pPr lvl="1" indent="-285750">
              <a:lnSpc>
                <a:spcPct val="80000"/>
              </a:lnSpc>
              <a:spcBef>
                <a:spcPts val="518"/>
              </a:spcBef>
              <a:buSzPct val="99615"/>
            </a:pPr>
            <a:r>
              <a:rPr lang="en-US" sz="2400" dirty="0"/>
              <a:t>Olympia, WA</a:t>
            </a:r>
          </a:p>
          <a:p>
            <a:pPr lvl="1" indent="-285750">
              <a:lnSpc>
                <a:spcPct val="80000"/>
              </a:lnSpc>
              <a:spcBef>
                <a:spcPts val="518"/>
              </a:spcBef>
              <a:buSzPct val="99615"/>
            </a:pPr>
            <a:r>
              <a:rPr lang="en-US" sz="2400" dirty="0"/>
              <a:t>Shoreline, WA</a:t>
            </a:r>
          </a:p>
          <a:p>
            <a:pPr lvl="1" indent="-285750">
              <a:lnSpc>
                <a:spcPct val="80000"/>
              </a:lnSpc>
              <a:spcBef>
                <a:spcPts val="518"/>
              </a:spcBef>
              <a:buSzPct val="99615"/>
            </a:pPr>
            <a:r>
              <a:rPr lang="en-US" sz="2400" dirty="0"/>
              <a:t>Ashland, OR</a:t>
            </a:r>
          </a:p>
          <a:p>
            <a:pPr marL="4057650" lvl="8" indent="-457200">
              <a:lnSpc>
                <a:spcPct val="80000"/>
              </a:lnSpc>
              <a:spcBef>
                <a:spcPts val="518"/>
              </a:spcBef>
              <a:buSzPct val="99615"/>
              <a:buFont typeface="Arial" panose="020B0604020202020204" pitchFamily="34" charset="0"/>
              <a:buChar char="•"/>
            </a:pPr>
            <a:endParaRPr lang="en-US" sz="2190" dirty="0">
              <a:latin typeface="Helvetica Neue Light"/>
              <a:ea typeface="Helvetica Neue Light"/>
              <a:cs typeface="Helvetica Neue Light"/>
              <a:sym typeface="Helvetica Neue Light"/>
            </a:endParaRPr>
          </a:p>
          <a:p>
            <a:pPr indent="-342900">
              <a:lnSpc>
                <a:spcPct val="80000"/>
              </a:lnSpc>
              <a:spcBef>
                <a:spcPts val="592"/>
              </a:spcBef>
              <a:buSzPct val="98666"/>
              <a:buFont typeface="Arial"/>
              <a:buNone/>
            </a:pPr>
            <a:endParaRPr lang="en-US" sz="2960" dirty="0"/>
          </a:p>
        </p:txBody>
      </p:sp>
      <p:sp>
        <p:nvSpPr>
          <p:cNvPr id="2" name="Title 1"/>
          <p:cNvSpPr>
            <a:spLocks noGrp="1"/>
          </p:cNvSpPr>
          <p:nvPr>
            <p:ph type="title"/>
          </p:nvPr>
        </p:nvSpPr>
        <p:spPr/>
        <p:txBody>
          <a:bodyPr/>
          <a:lstStyle/>
          <a:p>
            <a:r>
              <a:rPr lang="en-US" dirty="0"/>
              <a:t>Demonstration Cities</a:t>
            </a:r>
          </a:p>
        </p:txBody>
      </p:sp>
    </p:spTree>
    <p:extLst>
      <p:ext uri="{BB962C8B-B14F-4D97-AF65-F5344CB8AC3E}">
        <p14:creationId xmlns:p14="http://schemas.microsoft.com/office/powerpoint/2010/main" val="4135777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Changes</a:t>
            </a:r>
          </a:p>
        </p:txBody>
      </p:sp>
      <p:sp>
        <p:nvSpPr>
          <p:cNvPr id="3" name="Content Placeholder 2"/>
          <p:cNvSpPr>
            <a:spLocks noGrp="1"/>
          </p:cNvSpPr>
          <p:nvPr>
            <p:ph idx="1"/>
          </p:nvPr>
        </p:nvSpPr>
        <p:spPr/>
        <p:txBody>
          <a:bodyPr>
            <a:normAutofit fontScale="92500" lnSpcReduction="20000"/>
          </a:bodyPr>
          <a:lstStyle/>
          <a:p>
            <a:r>
              <a:rPr lang="en-US" dirty="0"/>
              <a:t>Inventory Inputs</a:t>
            </a:r>
          </a:p>
          <a:p>
            <a:pPr lvl="1"/>
            <a:r>
              <a:rPr lang="en-US" dirty="0"/>
              <a:t>Emissions Factors, Fuel Economy </a:t>
            </a:r>
          </a:p>
          <a:p>
            <a:endParaRPr lang="en-US" dirty="0"/>
          </a:p>
          <a:p>
            <a:r>
              <a:rPr lang="en-US" dirty="0"/>
              <a:t>Operating Conditions</a:t>
            </a:r>
          </a:p>
          <a:p>
            <a:pPr lvl="1"/>
            <a:r>
              <a:rPr lang="en-US" dirty="0"/>
              <a:t>Weather, Economic Environment</a:t>
            </a:r>
          </a:p>
          <a:p>
            <a:endParaRPr lang="en-US" dirty="0"/>
          </a:p>
          <a:p>
            <a:r>
              <a:rPr lang="en-US" dirty="0"/>
              <a:t>What is in the community</a:t>
            </a:r>
          </a:p>
          <a:p>
            <a:pPr lvl="1"/>
            <a:r>
              <a:rPr lang="en-US" dirty="0"/>
              <a:t>Population, Building Area</a:t>
            </a:r>
          </a:p>
          <a:p>
            <a:pPr lvl="1"/>
            <a:endParaRPr lang="en-US" dirty="0"/>
          </a:p>
          <a:p>
            <a:r>
              <a:rPr lang="en-US" dirty="0"/>
              <a:t>Local Action</a:t>
            </a:r>
          </a:p>
        </p:txBody>
      </p:sp>
    </p:spTree>
    <p:extLst>
      <p:ext uri="{BB962C8B-B14F-4D97-AF65-F5344CB8AC3E}">
        <p14:creationId xmlns:p14="http://schemas.microsoft.com/office/powerpoint/2010/main" val="2632060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7729" y="5852959"/>
            <a:ext cx="8608541" cy="324784"/>
          </a:xfrm>
        </p:spPr>
        <p:txBody>
          <a:bodyPr>
            <a:normAutofit fontScale="90000"/>
          </a:bodyPr>
          <a:lstStyle/>
          <a:p>
            <a:r>
              <a:rPr lang="en-US" dirty="0">
                <a:latin typeface="Baskerville Old Face" panose="02020602080505020303" pitchFamily="18" charset="0"/>
              </a:rPr>
              <a:t>Regional GHG Management Tools</a:t>
            </a:r>
            <a:br>
              <a:rPr lang="en-US" dirty="0">
                <a:latin typeface="Baskerville Old Face" panose="02020602080505020303" pitchFamily="18" charset="0"/>
              </a:rPr>
            </a:br>
            <a:r>
              <a:rPr lang="en-US" sz="2700" dirty="0">
                <a:latin typeface="Baskerville Old Face" panose="02020602080505020303" pitchFamily="18" charset="0"/>
              </a:rPr>
              <a:t>August 20, 2019</a:t>
            </a:r>
            <a:endParaRPr lang="en-US" sz="3600" dirty="0">
              <a:latin typeface="Baskerville Old Face" panose="02020602080505020303" pitchFamily="18" charset="0"/>
            </a:endParaRPr>
          </a:p>
        </p:txBody>
      </p:sp>
      <p:sp>
        <p:nvSpPr>
          <p:cNvPr id="4" name="TextBox 3"/>
          <p:cNvSpPr txBox="1"/>
          <p:nvPr/>
        </p:nvSpPr>
        <p:spPr>
          <a:xfrm>
            <a:off x="-1" y="2253134"/>
            <a:ext cx="9144001" cy="1754327"/>
          </a:xfrm>
          <a:prstGeom prst="rect">
            <a:avLst/>
          </a:prstGeom>
          <a:solidFill>
            <a:schemeClr val="tx1">
              <a:lumMod val="10000"/>
              <a:lumOff val="90000"/>
            </a:schemeClr>
          </a:solidFill>
        </p:spPr>
        <p:txBody>
          <a:bodyPr wrap="square" rtlCol="0">
            <a:spAutoFit/>
          </a:bodyPr>
          <a:lstStyle/>
          <a:p>
            <a:pPr algn="ctr"/>
            <a:endParaRPr lang="en-US" dirty="0"/>
          </a:p>
          <a:p>
            <a:pPr algn="ctr"/>
            <a:endParaRPr lang="en-US" dirty="0"/>
          </a:p>
          <a:p>
            <a:pPr algn="ctr"/>
            <a:r>
              <a:rPr lang="en-US" dirty="0"/>
              <a:t>[Insert photo goes here]</a:t>
            </a:r>
          </a:p>
          <a:p>
            <a:pPr algn="ctr"/>
            <a:endParaRPr lang="en-US" dirty="0"/>
          </a:p>
          <a:p>
            <a:pPr algn="ctr"/>
            <a:endParaRPr lang="en-US" dirty="0"/>
          </a:p>
          <a:p>
            <a:pPr algn="ctr"/>
            <a:endParaRPr lang="en-US" dirty="0"/>
          </a:p>
        </p:txBody>
      </p:sp>
      <p:pic>
        <p:nvPicPr>
          <p:cNvPr id="1026" name="Picture 2" descr="Image result for new haven, ct panorama">
            <a:extLst>
              <a:ext uri="{FF2B5EF4-FFF2-40B4-BE49-F238E27FC236}">
                <a16:creationId xmlns:a16="http://schemas.microsoft.com/office/drawing/2014/main" id="{8953BF16-B683-4A2D-A939-FF57E879A3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768"/>
          <a:stretch/>
        </p:blipFill>
        <p:spPr bwMode="auto">
          <a:xfrm>
            <a:off x="0" y="2036618"/>
            <a:ext cx="9144000" cy="3350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692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Tool Does</a:t>
            </a:r>
          </a:p>
        </p:txBody>
      </p:sp>
      <p:sp>
        <p:nvSpPr>
          <p:cNvPr id="3" name="Content Placeholder 2"/>
          <p:cNvSpPr>
            <a:spLocks noGrp="1"/>
          </p:cNvSpPr>
          <p:nvPr>
            <p:ph idx="1"/>
          </p:nvPr>
        </p:nvSpPr>
        <p:spPr/>
        <p:txBody>
          <a:bodyPr>
            <a:normAutofit fontScale="77500" lnSpcReduction="20000"/>
          </a:bodyPr>
          <a:lstStyle/>
          <a:p>
            <a:r>
              <a:rPr lang="en-US" dirty="0"/>
              <a:t>Change to Inventory Inputs</a:t>
            </a:r>
          </a:p>
          <a:p>
            <a:pPr lvl="1"/>
            <a:r>
              <a:rPr lang="en-US" dirty="0"/>
              <a:t>Separates the relative impact of Emissions Factor and Total Activity</a:t>
            </a:r>
          </a:p>
          <a:p>
            <a:endParaRPr lang="en-US" dirty="0"/>
          </a:p>
          <a:p>
            <a:r>
              <a:rPr lang="en-US" dirty="0"/>
              <a:t>Change to Operating Conditions</a:t>
            </a:r>
          </a:p>
          <a:p>
            <a:pPr lvl="1"/>
            <a:r>
              <a:rPr lang="en-US" dirty="0"/>
              <a:t>Determine relationship between weather and city performance to account for change</a:t>
            </a:r>
          </a:p>
          <a:p>
            <a:pPr lvl="1"/>
            <a:endParaRPr lang="en-US" dirty="0"/>
          </a:p>
          <a:p>
            <a:r>
              <a:rPr lang="en-US" dirty="0"/>
              <a:t>Change to what’s in the Community</a:t>
            </a:r>
          </a:p>
          <a:p>
            <a:pPr lvl="1"/>
            <a:r>
              <a:rPr lang="en-US" dirty="0"/>
              <a:t>Simple “per-capita”, “per-employment”</a:t>
            </a:r>
          </a:p>
          <a:p>
            <a:pPr lvl="1"/>
            <a:endParaRPr lang="en-US" dirty="0"/>
          </a:p>
          <a:p>
            <a:r>
              <a:rPr lang="en-US" dirty="0"/>
              <a:t>Local Action</a:t>
            </a:r>
          </a:p>
          <a:p>
            <a:pPr lvl="1"/>
            <a:r>
              <a:rPr lang="en-US" dirty="0"/>
              <a:t>Subtract the remainder</a:t>
            </a:r>
          </a:p>
        </p:txBody>
      </p:sp>
    </p:spTree>
    <p:extLst>
      <p:ext uri="{BB962C8B-B14F-4D97-AF65-F5344CB8AC3E}">
        <p14:creationId xmlns:p14="http://schemas.microsoft.com/office/powerpoint/2010/main" val="2777479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Needs</a:t>
            </a:r>
          </a:p>
        </p:txBody>
      </p:sp>
      <p:sp>
        <p:nvSpPr>
          <p:cNvPr id="3" name="Content Placeholder 2"/>
          <p:cNvSpPr>
            <a:spLocks noGrp="1"/>
          </p:cNvSpPr>
          <p:nvPr>
            <p:ph idx="1"/>
          </p:nvPr>
        </p:nvSpPr>
        <p:spPr/>
        <p:txBody>
          <a:bodyPr/>
          <a:lstStyle/>
          <a:p>
            <a:r>
              <a:rPr lang="en-US" dirty="0"/>
              <a:t>Two inventories</a:t>
            </a:r>
          </a:p>
          <a:p>
            <a:pPr lvl="1"/>
            <a:r>
              <a:rPr lang="en-US" dirty="0"/>
              <a:t>consistent methods</a:t>
            </a:r>
          </a:p>
          <a:p>
            <a:pPr lvl="1"/>
            <a:endParaRPr lang="en-US" dirty="0"/>
          </a:p>
          <a:p>
            <a:r>
              <a:rPr lang="en-US" dirty="0"/>
              <a:t>Demographic data (federal sources):</a:t>
            </a:r>
          </a:p>
          <a:p>
            <a:pPr marL="457200" lvl="1" indent="0">
              <a:buNone/>
            </a:pPr>
            <a:r>
              <a:rPr lang="en-US" sz="2400" dirty="0"/>
              <a:t># of households, commercial ft2 or employment, GDP/person</a:t>
            </a:r>
          </a:p>
          <a:p>
            <a:endParaRPr lang="en-US" dirty="0"/>
          </a:p>
          <a:p>
            <a:endParaRPr lang="en-US" dirty="0"/>
          </a:p>
        </p:txBody>
      </p:sp>
    </p:spTree>
    <p:extLst>
      <p:ext uri="{BB962C8B-B14F-4D97-AF65-F5344CB8AC3E}">
        <p14:creationId xmlns:p14="http://schemas.microsoft.com/office/powerpoint/2010/main" val="3027571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Needs to Account for Weather</a:t>
            </a:r>
          </a:p>
        </p:txBody>
      </p:sp>
      <p:sp>
        <p:nvSpPr>
          <p:cNvPr id="3" name="Content Placeholder 2"/>
          <p:cNvSpPr>
            <a:spLocks noGrp="1"/>
          </p:cNvSpPr>
          <p:nvPr>
            <p:ph idx="1"/>
          </p:nvPr>
        </p:nvSpPr>
        <p:spPr/>
        <p:txBody>
          <a:bodyPr>
            <a:normAutofit/>
          </a:bodyPr>
          <a:lstStyle/>
          <a:p>
            <a:r>
              <a:rPr lang="en-US" dirty="0"/>
              <a:t>Develop relationship between weather and community energy use with regression techniques</a:t>
            </a:r>
          </a:p>
          <a:p>
            <a:endParaRPr lang="en-US" dirty="0"/>
          </a:p>
          <a:p>
            <a:r>
              <a:rPr lang="en-US" dirty="0"/>
              <a:t>Need monthly electricity, natural gas usage</a:t>
            </a:r>
          </a:p>
          <a:p>
            <a:endParaRPr lang="en-US" dirty="0"/>
          </a:p>
          <a:p>
            <a:r>
              <a:rPr lang="en-US" dirty="0"/>
              <a:t>Daily weather—available from National Climate Data Center</a:t>
            </a:r>
          </a:p>
          <a:p>
            <a:endParaRPr lang="en-US" dirty="0"/>
          </a:p>
          <a:p>
            <a:endParaRPr lang="en-US" dirty="0"/>
          </a:p>
          <a:p>
            <a:endParaRPr lang="en-US" dirty="0"/>
          </a:p>
        </p:txBody>
      </p:sp>
    </p:spTree>
    <p:extLst>
      <p:ext uri="{BB962C8B-B14F-4D97-AF65-F5344CB8AC3E}">
        <p14:creationId xmlns:p14="http://schemas.microsoft.com/office/powerpoint/2010/main" val="1731013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Programs</a:t>
            </a:r>
          </a:p>
        </p:txBody>
      </p:sp>
      <p:sp>
        <p:nvSpPr>
          <p:cNvPr id="3" name="Content Placeholder 2"/>
          <p:cNvSpPr>
            <a:spLocks noGrp="1"/>
          </p:cNvSpPr>
          <p:nvPr>
            <p:ph idx="1"/>
          </p:nvPr>
        </p:nvSpPr>
        <p:spPr/>
        <p:txBody>
          <a:bodyPr>
            <a:normAutofit/>
          </a:bodyPr>
          <a:lstStyle/>
          <a:p>
            <a:r>
              <a:rPr lang="en-US" dirty="0"/>
              <a:t>Need to have already performed an evaluation of the action</a:t>
            </a:r>
          </a:p>
          <a:p>
            <a:endParaRPr lang="en-US" dirty="0"/>
          </a:p>
          <a:p>
            <a:r>
              <a:rPr lang="en-US" dirty="0"/>
              <a:t>Limit the analysis to the time period between inventories</a:t>
            </a:r>
          </a:p>
          <a:p>
            <a:endParaRPr lang="en-US" dirty="0"/>
          </a:p>
          <a:p>
            <a:r>
              <a:rPr lang="en-US" dirty="0"/>
              <a:t>The tool puts the reductions in the overall framework</a:t>
            </a:r>
          </a:p>
          <a:p>
            <a:endParaRPr lang="en-US" dirty="0"/>
          </a:p>
          <a:p>
            <a:endParaRPr lang="en-US" dirty="0"/>
          </a:p>
          <a:p>
            <a:endParaRPr lang="en-US" dirty="0"/>
          </a:p>
        </p:txBody>
      </p:sp>
    </p:spTree>
    <p:extLst>
      <p:ext uri="{BB962C8B-B14F-4D97-AF65-F5344CB8AC3E}">
        <p14:creationId xmlns:p14="http://schemas.microsoft.com/office/powerpoint/2010/main" val="2012831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Toolkit Overview</a:t>
            </a:r>
          </a:p>
        </p:txBody>
      </p:sp>
      <p:sp>
        <p:nvSpPr>
          <p:cNvPr id="3" name="Content Placeholder 2"/>
          <p:cNvSpPr>
            <a:spLocks noGrp="1"/>
          </p:cNvSpPr>
          <p:nvPr>
            <p:ph idx="1"/>
          </p:nvPr>
        </p:nvSpPr>
        <p:spPr/>
        <p:txBody>
          <a:bodyPr>
            <a:normAutofit/>
          </a:bodyPr>
          <a:lstStyle/>
          <a:p>
            <a:pPr marL="0" indent="0">
              <a:buNone/>
            </a:pPr>
            <a:r>
              <a:rPr lang="en-US" dirty="0">
                <a:hlinkClick r:id="rId2"/>
              </a:rPr>
              <a:t>http://icleiusa.org/ghg-contribution-analysis/</a:t>
            </a:r>
            <a:endParaRPr lang="en-US" dirty="0"/>
          </a:p>
          <a:p>
            <a:r>
              <a:rPr lang="en-US" dirty="0"/>
              <a:t>Downloadable Zip File</a:t>
            </a:r>
          </a:p>
          <a:p>
            <a:pPr lvl="1"/>
            <a:r>
              <a:rPr lang="en-US" dirty="0"/>
              <a:t>Excel workbook tool</a:t>
            </a:r>
          </a:p>
          <a:p>
            <a:pPr lvl="1"/>
            <a:r>
              <a:rPr lang="en-US" dirty="0"/>
              <a:t>Quick Start Guide </a:t>
            </a:r>
            <a:r>
              <a:rPr lang="en-US" sz="2000" dirty="0"/>
              <a:t>(data collection and entry)</a:t>
            </a:r>
          </a:p>
          <a:p>
            <a:pPr lvl="1"/>
            <a:r>
              <a:rPr lang="en-US" dirty="0"/>
              <a:t>Full Guide</a:t>
            </a:r>
          </a:p>
          <a:p>
            <a:pPr lvl="1"/>
            <a:r>
              <a:rPr lang="en-US" dirty="0"/>
              <a:t>Online training </a:t>
            </a:r>
            <a:r>
              <a:rPr lang="en-US" sz="2000" dirty="0"/>
              <a:t>(concepts, data collection and entry)</a:t>
            </a:r>
          </a:p>
          <a:p>
            <a:pPr lvl="1"/>
            <a:r>
              <a:rPr lang="en-US" dirty="0"/>
              <a:t>Data request templates</a:t>
            </a:r>
          </a:p>
          <a:p>
            <a:pPr lvl="1"/>
            <a:r>
              <a:rPr lang="en-US" dirty="0"/>
              <a:t>Data collection checklist</a:t>
            </a:r>
          </a:p>
          <a:p>
            <a:endParaRPr lang="en-US" dirty="0"/>
          </a:p>
          <a:p>
            <a:endParaRPr lang="en-US" dirty="0"/>
          </a:p>
        </p:txBody>
      </p:sp>
    </p:spTree>
    <p:extLst>
      <p:ext uri="{BB962C8B-B14F-4D97-AF65-F5344CB8AC3E}">
        <p14:creationId xmlns:p14="http://schemas.microsoft.com/office/powerpoint/2010/main" val="3760499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CLEI_usa-Logo.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046" b="-98"/>
          <a:stretch/>
        </p:blipFill>
        <p:spPr>
          <a:xfrm>
            <a:off x="4645025" y="1433805"/>
            <a:ext cx="3415830" cy="1532618"/>
          </a:xfrm>
        </p:spPr>
      </p:pic>
      <p:sp>
        <p:nvSpPr>
          <p:cNvPr id="6" name="Content Placeholder 5"/>
          <p:cNvSpPr>
            <a:spLocks noGrp="1"/>
          </p:cNvSpPr>
          <p:nvPr>
            <p:ph sz="quarter" idx="4"/>
          </p:nvPr>
        </p:nvSpPr>
        <p:spPr>
          <a:xfrm>
            <a:off x="4645025" y="3226089"/>
            <a:ext cx="4041775" cy="2611596"/>
          </a:xfrm>
        </p:spPr>
        <p:txBody>
          <a:bodyPr>
            <a:noAutofit/>
          </a:bodyPr>
          <a:lstStyle/>
          <a:p>
            <a:pPr marL="0" indent="0">
              <a:buNone/>
            </a:pPr>
            <a:r>
              <a:rPr lang="en-US" sz="1800" dirty="0"/>
              <a:t>ICLEI USA Headquarters</a:t>
            </a:r>
          </a:p>
          <a:p>
            <a:pPr marL="0" lvl="0" indent="0">
              <a:spcBef>
                <a:spcPts val="360"/>
              </a:spcBef>
              <a:buClr>
                <a:schemeClr val="dk1"/>
              </a:buClr>
              <a:buSzPct val="25000"/>
              <a:buNone/>
            </a:pPr>
            <a:r>
              <a:rPr lang="en-US" sz="1800" dirty="0">
                <a:solidFill>
                  <a:schemeClr val="dk1"/>
                </a:solidFill>
                <a:latin typeface="Helvetica Neue Light"/>
                <a:ea typeface="Helvetica Neue Light"/>
                <a:cs typeface="Helvetica Neue Light"/>
                <a:sym typeface="Helvetica Neue Light"/>
              </a:rPr>
              <a:t>1536 </a:t>
            </a:r>
            <a:r>
              <a:rPr lang="en-US" sz="1800" dirty="0" err="1">
                <a:solidFill>
                  <a:schemeClr val="dk1"/>
                </a:solidFill>
                <a:latin typeface="Helvetica Neue Light"/>
                <a:ea typeface="Helvetica Neue Light"/>
                <a:cs typeface="Helvetica Neue Light"/>
                <a:sym typeface="Helvetica Neue Light"/>
              </a:rPr>
              <a:t>Wynkoop</a:t>
            </a:r>
            <a:r>
              <a:rPr lang="en-US" sz="1800" dirty="0">
                <a:solidFill>
                  <a:schemeClr val="dk1"/>
                </a:solidFill>
                <a:latin typeface="Helvetica Neue Light"/>
                <a:ea typeface="Helvetica Neue Light"/>
                <a:cs typeface="Helvetica Neue Light"/>
                <a:sym typeface="Helvetica Neue Light"/>
              </a:rPr>
              <a:t> St #901</a:t>
            </a:r>
          </a:p>
          <a:p>
            <a:pPr marL="0" lvl="0" indent="0">
              <a:spcBef>
                <a:spcPts val="360"/>
              </a:spcBef>
              <a:buClr>
                <a:schemeClr val="dk1"/>
              </a:buClr>
              <a:buSzPct val="25000"/>
              <a:buNone/>
            </a:pPr>
            <a:r>
              <a:rPr lang="en-US" sz="1800" dirty="0">
                <a:solidFill>
                  <a:schemeClr val="dk1"/>
                </a:solidFill>
                <a:latin typeface="Helvetica Neue Light"/>
                <a:ea typeface="Helvetica Neue Light"/>
                <a:cs typeface="Helvetica Neue Light"/>
                <a:sym typeface="Helvetica Neue Light"/>
              </a:rPr>
              <a:t>Denver, CO 80202</a:t>
            </a:r>
          </a:p>
          <a:p>
            <a:pPr marL="0" indent="0">
              <a:buNone/>
            </a:pPr>
            <a:endParaRPr lang="en-US" sz="1800" dirty="0"/>
          </a:p>
          <a:p>
            <a:pPr marL="0" indent="0">
              <a:buNone/>
            </a:pPr>
            <a:r>
              <a:rPr lang="en-US" sz="1800" dirty="0"/>
              <a:t>(510) 844-0699</a:t>
            </a:r>
          </a:p>
          <a:p>
            <a:pPr marL="0" indent="0">
              <a:buNone/>
            </a:pPr>
            <a:r>
              <a:rPr lang="en-US" sz="1800" dirty="0">
                <a:hlinkClick r:id="rId3" action="ppaction://hlinkfile"/>
              </a:rPr>
              <a:t>icleiusa.org</a:t>
            </a:r>
            <a:endParaRPr lang="en-US" sz="1800" dirty="0"/>
          </a:p>
          <a:p>
            <a:pPr marL="0" indent="0">
              <a:buNone/>
            </a:pPr>
            <a:r>
              <a:rPr lang="en-US" sz="1800" dirty="0"/>
              <a:t>@ICLEI_USA</a:t>
            </a:r>
          </a:p>
        </p:txBody>
      </p:sp>
      <p:cxnSp>
        <p:nvCxnSpPr>
          <p:cNvPr id="5" name="Straight Connector 4"/>
          <p:cNvCxnSpPr/>
          <p:nvPr/>
        </p:nvCxnSpPr>
        <p:spPr>
          <a:xfrm>
            <a:off x="4250650" y="1505493"/>
            <a:ext cx="10242" cy="3850824"/>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6145505" y="6226864"/>
            <a:ext cx="2998495" cy="553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B0DB8C-8B92-460D-85EC-A0E51B8E61C0}"/>
              </a:ext>
            </a:extLst>
          </p:cNvPr>
          <p:cNvSpPr/>
          <p:nvPr/>
        </p:nvSpPr>
        <p:spPr>
          <a:xfrm>
            <a:off x="457200" y="1572761"/>
            <a:ext cx="4572000" cy="1323439"/>
          </a:xfrm>
          <a:prstGeom prst="rect">
            <a:avLst/>
          </a:prstGeom>
        </p:spPr>
        <p:txBody>
          <a:bodyPr>
            <a:spAutoFit/>
          </a:bodyPr>
          <a:lstStyle/>
          <a:p>
            <a:r>
              <a:rPr lang="en-US" sz="2000" dirty="0">
                <a:latin typeface="+mj-lt"/>
              </a:rPr>
              <a:t>Eli </a:t>
            </a:r>
            <a:r>
              <a:rPr lang="en-US" sz="2000" dirty="0" err="1">
                <a:latin typeface="+mj-lt"/>
              </a:rPr>
              <a:t>Yewdall</a:t>
            </a:r>
            <a:endParaRPr lang="en-US" sz="2000" dirty="0">
              <a:latin typeface="+mj-lt"/>
            </a:endParaRPr>
          </a:p>
          <a:p>
            <a:r>
              <a:rPr lang="en-US" sz="2000" dirty="0"/>
              <a:t>Senior Technical Officer </a:t>
            </a:r>
            <a:r>
              <a:rPr lang="en-US" sz="2000" dirty="0">
                <a:latin typeface="+mj-lt"/>
                <a:hlinkClick r:id="rId4"/>
              </a:rPr>
              <a:t>eli.yewdall@iclei.org</a:t>
            </a:r>
            <a:endParaRPr lang="en-US" sz="2000" dirty="0">
              <a:latin typeface="+mj-lt"/>
            </a:endParaRPr>
          </a:p>
          <a:p>
            <a:r>
              <a:rPr lang="en-US" sz="2000" dirty="0">
                <a:latin typeface="+mj-lt"/>
              </a:rPr>
              <a:t>404-937-3000</a:t>
            </a:r>
          </a:p>
        </p:txBody>
      </p:sp>
    </p:spTree>
    <p:extLst>
      <p:ext uri="{BB962C8B-B14F-4D97-AF65-F5344CB8AC3E}">
        <p14:creationId xmlns:p14="http://schemas.microsoft.com/office/powerpoint/2010/main" val="3789551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99A9FAE-51E5-4339-B65E-AB5852B3E336}"/>
              </a:ext>
            </a:extLst>
          </p:cNvPr>
          <p:cNvGraphicFramePr>
            <a:graphicFrameLocks noGrp="1"/>
          </p:cNvGraphicFramePr>
          <p:nvPr>
            <p:extLst>
              <p:ext uri="{D42A27DB-BD31-4B8C-83A1-F6EECF244321}">
                <p14:modId xmlns:p14="http://schemas.microsoft.com/office/powerpoint/2010/main" val="2844149623"/>
              </p:ext>
            </p:extLst>
          </p:nvPr>
        </p:nvGraphicFramePr>
        <p:xfrm>
          <a:off x="2491153" y="1481172"/>
          <a:ext cx="6652847" cy="3215640"/>
        </p:xfrm>
        <a:graphic>
          <a:graphicData uri="http://schemas.openxmlformats.org/drawingml/2006/table">
            <a:tbl>
              <a:tblPr firstRow="1">
                <a:tableStyleId>{5C22544A-7EE6-4342-B048-85BDC9FD1C3A}</a:tableStyleId>
              </a:tblPr>
              <a:tblGrid>
                <a:gridCol w="6652847">
                  <a:extLst>
                    <a:ext uri="{9D8B030D-6E8A-4147-A177-3AD203B41FA5}">
                      <a16:colId xmlns:a16="http://schemas.microsoft.com/office/drawing/2014/main" val="20000"/>
                    </a:ext>
                  </a:extLst>
                </a:gridCol>
              </a:tblGrid>
              <a:tr h="326136">
                <a:tc>
                  <a:txBody>
                    <a:bodyPr/>
                    <a:lstStyle/>
                    <a:p>
                      <a:pPr algn="l">
                        <a:lnSpc>
                          <a:spcPct val="70000"/>
                        </a:lnSpc>
                        <a:spcAft>
                          <a:spcPts val="600"/>
                        </a:spcAft>
                      </a:pPr>
                      <a:r>
                        <a:rPr lang="en-US" sz="4000" b="0" cap="all" dirty="0">
                          <a:solidFill>
                            <a:srgbClr val="2F6B97"/>
                          </a:solidFill>
                          <a:latin typeface="+mn-lt"/>
                          <a:cs typeface="Franklin Gothic Book"/>
                        </a:rPr>
                        <a:t>Greenhouse gas </a:t>
                      </a:r>
                    </a:p>
                    <a:p>
                      <a:pPr algn="l">
                        <a:lnSpc>
                          <a:spcPct val="70000"/>
                        </a:lnSpc>
                      </a:pPr>
                      <a:r>
                        <a:rPr lang="en-US" sz="4000" b="0" cap="all" dirty="0">
                          <a:solidFill>
                            <a:srgbClr val="2F6B97"/>
                          </a:solidFill>
                          <a:latin typeface="+mn-lt"/>
                          <a:cs typeface="Franklin Gothic Book"/>
                        </a:rPr>
                        <a:t>DRIVERS OF CHANGE</a:t>
                      </a:r>
                      <a:endParaRPr lang="en-US" sz="4000" b="0" i="1" cap="all" spc="-90" dirty="0">
                        <a:solidFill>
                          <a:srgbClr val="2F6B97"/>
                        </a:solidFill>
                        <a:latin typeface="+mn-lt"/>
                        <a:ea typeface="Ebrima" panose="02000000000000000000" pitchFamily="2" charset="0"/>
                        <a:cs typeface="Franklin Gothic Book"/>
                      </a:endParaRPr>
                    </a:p>
                  </a:txBody>
                  <a:tcPr marL="0" marR="457200" marT="0" marB="137160">
                    <a:lnL w="12700" cmpd="sng">
                      <a:noFill/>
                    </a:lnL>
                    <a:lnR w="12700" cmpd="sng">
                      <a:noFill/>
                    </a:lnR>
                    <a:lnT w="12700" cmpd="sng">
                      <a:noFill/>
                    </a:lnT>
                    <a:lnB w="381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0"/>
                  </a:ext>
                </a:extLst>
              </a:tr>
              <a:tr h="505668">
                <a:tc>
                  <a:txBody>
                    <a:bodyPr/>
                    <a:lstStyle/>
                    <a:p>
                      <a:pPr algn="l">
                        <a:lnSpc>
                          <a:spcPts val="2760"/>
                        </a:lnSpc>
                      </a:pPr>
                      <a:r>
                        <a:rPr lang="en-US" sz="2400" dirty="0">
                          <a:solidFill>
                            <a:schemeClr val="accent1">
                              <a:lumMod val="75000"/>
                            </a:schemeClr>
                          </a:solidFill>
                          <a:latin typeface="Franklin Gothic Medium"/>
                          <a:ea typeface="Ebrima" panose="02000000000000000000" pitchFamily="2" charset="0"/>
                          <a:cs typeface="Franklin Gothic Medium"/>
                        </a:rPr>
                        <a:t>Metropolitan Washington Contribution Analysis </a:t>
                      </a:r>
                    </a:p>
                  </a:txBody>
                  <a:tcPr marL="0" marR="457200" marT="137160" marB="137160">
                    <a:lnL w="12700" cmpd="sng">
                      <a:noFill/>
                    </a:lnL>
                    <a:lnR w="12700" cmpd="sng">
                      <a:noFill/>
                    </a:lnR>
                    <a:lnT w="38100" cap="flat" cmpd="sng" algn="ctr">
                      <a:solidFill>
                        <a:schemeClr val="tx2"/>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39461">
                <a:tc>
                  <a:txBody>
                    <a:bodyPr/>
                    <a:lstStyle/>
                    <a:p>
                      <a:pPr algn="l">
                        <a:spcBef>
                          <a:spcPts val="0"/>
                        </a:spcBef>
                      </a:pPr>
                      <a:endParaRPr lang="en-US" sz="1400" dirty="0">
                        <a:solidFill>
                          <a:schemeClr val="tx1">
                            <a:lumMod val="50000"/>
                            <a:lumOff val="50000"/>
                          </a:schemeClr>
                        </a:solidFill>
                        <a:latin typeface="Franklin Gothic Medium"/>
                        <a:ea typeface="Ebrima" panose="02000000000000000000" pitchFamily="2" charset="0"/>
                        <a:cs typeface="Franklin Gothic Medium"/>
                      </a:endParaRPr>
                    </a:p>
                    <a:p>
                      <a:pPr algn="l">
                        <a:spcBef>
                          <a:spcPts val="0"/>
                        </a:spcBef>
                      </a:pPr>
                      <a:r>
                        <a:rPr lang="en-US" sz="1400" dirty="0">
                          <a:solidFill>
                            <a:schemeClr val="tx1">
                              <a:lumMod val="50000"/>
                              <a:lumOff val="50000"/>
                            </a:schemeClr>
                          </a:solidFill>
                          <a:latin typeface="Franklin Gothic Medium"/>
                          <a:ea typeface="Ebrima" panose="02000000000000000000" pitchFamily="2" charset="0"/>
                          <a:cs typeface="Franklin Gothic Medium"/>
                        </a:rPr>
                        <a:t>Maia A. Davis</a:t>
                      </a:r>
                    </a:p>
                    <a:p>
                      <a:pPr algn="l">
                        <a:spcBef>
                          <a:spcPts val="0"/>
                        </a:spcBef>
                      </a:pPr>
                      <a:r>
                        <a:rPr lang="en-US" sz="1400" dirty="0">
                          <a:solidFill>
                            <a:schemeClr val="tx1">
                              <a:lumMod val="50000"/>
                              <a:lumOff val="50000"/>
                            </a:schemeClr>
                          </a:solidFill>
                          <a:latin typeface="Franklin Gothic Medium"/>
                          <a:ea typeface="Ebrima" panose="02000000000000000000" pitchFamily="2" charset="0"/>
                          <a:cs typeface="Franklin Gothic Medium"/>
                        </a:rPr>
                        <a:t>Senior Environmental Planner </a:t>
                      </a:r>
                    </a:p>
                    <a:p>
                      <a:pPr algn="l">
                        <a:spcBef>
                          <a:spcPts val="0"/>
                        </a:spcBef>
                      </a:pPr>
                      <a:endParaRPr lang="en-US" sz="1400" dirty="0">
                        <a:solidFill>
                          <a:schemeClr val="tx1">
                            <a:lumMod val="50000"/>
                            <a:lumOff val="50000"/>
                          </a:schemeClr>
                        </a:solidFill>
                        <a:latin typeface="Franklin Gothic Medium"/>
                        <a:ea typeface="Ebrima" panose="02000000000000000000" pitchFamily="2" charset="0"/>
                        <a:cs typeface="Franklin Gothic Medium"/>
                      </a:endParaRPr>
                    </a:p>
                    <a:p>
                      <a:pPr algn="l">
                        <a:spcBef>
                          <a:spcPts val="0"/>
                        </a:spcBef>
                      </a:pPr>
                      <a:r>
                        <a:rPr lang="en-US" sz="1400" dirty="0">
                          <a:solidFill>
                            <a:schemeClr val="tx1">
                              <a:lumMod val="50000"/>
                              <a:lumOff val="50000"/>
                            </a:schemeClr>
                          </a:solidFill>
                          <a:latin typeface="Franklin Gothic Medium"/>
                          <a:ea typeface="Ebrima" panose="02000000000000000000" pitchFamily="2" charset="0"/>
                          <a:cs typeface="Franklin Gothic Medium"/>
                        </a:rPr>
                        <a:t>NARC Webinar</a:t>
                      </a:r>
                    </a:p>
                    <a:p>
                      <a:pPr algn="l">
                        <a:spcBef>
                          <a:spcPts val="0"/>
                        </a:spcBef>
                      </a:pPr>
                      <a:r>
                        <a:rPr lang="en-US" sz="1400" dirty="0">
                          <a:solidFill>
                            <a:schemeClr val="tx1">
                              <a:lumMod val="50000"/>
                              <a:lumOff val="50000"/>
                            </a:schemeClr>
                          </a:solidFill>
                          <a:latin typeface="Franklin Gothic Medium"/>
                          <a:ea typeface="Ebrima" panose="02000000000000000000" pitchFamily="2" charset="0"/>
                          <a:cs typeface="Franklin Gothic Medium"/>
                        </a:rPr>
                        <a:t>August 20, 2019</a:t>
                      </a:r>
                    </a:p>
                  </a:txBody>
                  <a:tcPr marL="0" marR="457200" marT="228600" marB="0">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74837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51BB96-7C6B-4CBA-A77D-7E4D25899920}"/>
              </a:ext>
            </a:extLst>
          </p:cNvPr>
          <p:cNvSpPr>
            <a:spLocks noGrp="1"/>
          </p:cNvSpPr>
          <p:nvPr>
            <p:ph type="sldNum" sz="quarter" idx="12"/>
          </p:nvPr>
        </p:nvSpPr>
        <p:spPr/>
        <p:txBody>
          <a:bodyPr/>
          <a:lstStyle/>
          <a:p>
            <a:fld id="{7CB1CFCA-EE77-9F4A-8FAE-3286F1D37F0D}" type="slidenum">
              <a:rPr lang="en-US" smtClean="0"/>
              <a:pPr/>
              <a:t>27</a:t>
            </a:fld>
            <a:endParaRPr lang="en-US" dirty="0"/>
          </a:p>
        </p:txBody>
      </p:sp>
      <p:graphicFrame>
        <p:nvGraphicFramePr>
          <p:cNvPr id="3" name="Table 2">
            <a:extLst>
              <a:ext uri="{FF2B5EF4-FFF2-40B4-BE49-F238E27FC236}">
                <a16:creationId xmlns:a16="http://schemas.microsoft.com/office/drawing/2014/main" id="{DC78C1AF-8CA3-4A44-9B4E-63D72667E07E}"/>
              </a:ext>
            </a:extLst>
          </p:cNvPr>
          <p:cNvGraphicFramePr>
            <a:graphicFrameLocks noGrp="1"/>
          </p:cNvGraphicFramePr>
          <p:nvPr>
            <p:extLst>
              <p:ext uri="{D42A27DB-BD31-4B8C-83A1-F6EECF244321}">
                <p14:modId xmlns:p14="http://schemas.microsoft.com/office/powerpoint/2010/main" val="288412339"/>
              </p:ext>
            </p:extLst>
          </p:nvPr>
        </p:nvGraphicFramePr>
        <p:xfrm>
          <a:off x="775405" y="465181"/>
          <a:ext cx="8368596" cy="647700"/>
        </p:xfrm>
        <a:graphic>
          <a:graphicData uri="http://schemas.openxmlformats.org/drawingml/2006/table">
            <a:tbl>
              <a:tblPr firstRow="1">
                <a:tableStyleId>{5C22544A-7EE6-4342-B048-85BDC9FD1C3A}</a:tableStyleId>
              </a:tblPr>
              <a:tblGrid>
                <a:gridCol w="8368596">
                  <a:extLst>
                    <a:ext uri="{9D8B030D-6E8A-4147-A177-3AD203B41FA5}">
                      <a16:colId xmlns:a16="http://schemas.microsoft.com/office/drawing/2014/main" val="20000"/>
                    </a:ext>
                  </a:extLst>
                </a:gridCol>
              </a:tblGrid>
              <a:tr h="639461">
                <a:tc>
                  <a:txBody>
                    <a:bodyPr/>
                    <a:lstStyle/>
                    <a:p>
                      <a:pPr algn="l">
                        <a:lnSpc>
                          <a:spcPts val="3260"/>
                        </a:lnSpc>
                      </a:pPr>
                      <a:r>
                        <a:rPr lang="en-US" sz="2800" b="0" dirty="0">
                          <a:solidFill>
                            <a:srgbClr val="2F6B97"/>
                          </a:solidFill>
                          <a:latin typeface="Franklin Gothic Medium"/>
                          <a:cs typeface="Franklin Gothic Medium"/>
                        </a:rPr>
                        <a:t>Metropolitan Washington Council of Governments </a:t>
                      </a:r>
                    </a:p>
                  </a:txBody>
                  <a:tcPr marL="0" marR="457200" marT="0" marB="228600">
                    <a:lnL w="12700" cmpd="sng">
                      <a:noFill/>
                    </a:lnL>
                    <a:lnR w="12700" cmpd="sng">
                      <a:noFill/>
                    </a:lnR>
                    <a:lnT w="12700" cmpd="sng">
                      <a:noFill/>
                    </a:lnT>
                    <a:lnB w="381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567C7BB1-BFA6-4D76-9749-F4D574202F8F}"/>
              </a:ext>
            </a:extLst>
          </p:cNvPr>
          <p:cNvPicPr>
            <a:picLocks noChangeAspect="1"/>
          </p:cNvPicPr>
          <p:nvPr/>
        </p:nvPicPr>
        <p:blipFill>
          <a:blip r:embed="rId3"/>
          <a:stretch>
            <a:fillRect/>
          </a:stretch>
        </p:blipFill>
        <p:spPr>
          <a:xfrm>
            <a:off x="1058774" y="1462914"/>
            <a:ext cx="3766979" cy="4405239"/>
          </a:xfrm>
          <a:prstGeom prst="rect">
            <a:avLst/>
          </a:prstGeom>
          <a:ln>
            <a:solidFill>
              <a:schemeClr val="tx1"/>
            </a:solidFill>
          </a:ln>
        </p:spPr>
      </p:pic>
      <p:sp>
        <p:nvSpPr>
          <p:cNvPr id="7" name="TextBox 6">
            <a:extLst>
              <a:ext uri="{FF2B5EF4-FFF2-40B4-BE49-F238E27FC236}">
                <a16:creationId xmlns:a16="http://schemas.microsoft.com/office/drawing/2014/main" id="{D0DA39EC-F57D-4DB5-9408-CD53F46165F9}"/>
              </a:ext>
            </a:extLst>
          </p:cNvPr>
          <p:cNvSpPr txBox="1"/>
          <p:nvPr/>
        </p:nvSpPr>
        <p:spPr>
          <a:xfrm>
            <a:off x="5247435" y="1525553"/>
            <a:ext cx="3251987" cy="3939540"/>
          </a:xfrm>
          <a:prstGeom prst="rect">
            <a:avLst/>
          </a:prstGeom>
          <a:noFill/>
        </p:spPr>
        <p:txBody>
          <a:bodyPr wrap="square" rtlCol="0">
            <a:spAutoFit/>
          </a:bodyPr>
          <a:lstStyle/>
          <a:p>
            <a:pPr marL="256032" indent="-256032">
              <a:spcBef>
                <a:spcPts val="1200"/>
              </a:spcBef>
              <a:buFont typeface="Arial"/>
              <a:buChar char="•"/>
            </a:pPr>
            <a:r>
              <a:rPr lang="en-US" sz="2000" dirty="0"/>
              <a:t>District of Columbia, northern Virginia, suburban Maryland</a:t>
            </a:r>
          </a:p>
          <a:p>
            <a:pPr marL="256032" indent="-256032">
              <a:spcBef>
                <a:spcPts val="1200"/>
              </a:spcBef>
              <a:buFont typeface="Arial"/>
              <a:buChar char="•"/>
            </a:pPr>
            <a:r>
              <a:rPr lang="en-US" sz="2000" dirty="0"/>
              <a:t>24 local government members </a:t>
            </a:r>
          </a:p>
          <a:p>
            <a:pPr marL="256032" indent="-256032">
              <a:spcBef>
                <a:spcPts val="1200"/>
              </a:spcBef>
              <a:buFont typeface="Arial"/>
              <a:buChar char="•"/>
            </a:pPr>
            <a:r>
              <a:rPr lang="en-US" sz="2000" dirty="0"/>
              <a:t>300+ elected officials </a:t>
            </a:r>
          </a:p>
          <a:p>
            <a:pPr marL="256032" indent="-256032">
              <a:spcBef>
                <a:spcPts val="1200"/>
              </a:spcBef>
              <a:buFont typeface="Arial"/>
              <a:buChar char="•"/>
            </a:pPr>
            <a:r>
              <a:rPr lang="en-US" sz="2000" dirty="0"/>
              <a:t>Region Forward Vision: Working together towards a more prosperous, accessible, livable and sustainable future</a:t>
            </a:r>
          </a:p>
        </p:txBody>
      </p:sp>
    </p:spTree>
    <p:extLst>
      <p:ext uri="{BB962C8B-B14F-4D97-AF65-F5344CB8AC3E}">
        <p14:creationId xmlns:p14="http://schemas.microsoft.com/office/powerpoint/2010/main" val="3123181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51BB96-7C6B-4CBA-A77D-7E4D25899920}"/>
              </a:ext>
            </a:extLst>
          </p:cNvPr>
          <p:cNvSpPr>
            <a:spLocks noGrp="1"/>
          </p:cNvSpPr>
          <p:nvPr>
            <p:ph type="sldNum" sz="quarter" idx="12"/>
          </p:nvPr>
        </p:nvSpPr>
        <p:spPr/>
        <p:txBody>
          <a:bodyPr/>
          <a:lstStyle/>
          <a:p>
            <a:fld id="{7CB1CFCA-EE77-9F4A-8FAE-3286F1D37F0D}" type="slidenum">
              <a:rPr lang="en-US" smtClean="0"/>
              <a:pPr/>
              <a:t>28</a:t>
            </a:fld>
            <a:endParaRPr lang="en-US" dirty="0"/>
          </a:p>
        </p:txBody>
      </p:sp>
      <p:graphicFrame>
        <p:nvGraphicFramePr>
          <p:cNvPr id="3" name="Table 2">
            <a:extLst>
              <a:ext uri="{FF2B5EF4-FFF2-40B4-BE49-F238E27FC236}">
                <a16:creationId xmlns:a16="http://schemas.microsoft.com/office/drawing/2014/main" id="{DC78C1AF-8CA3-4A44-9B4E-63D72667E07E}"/>
              </a:ext>
            </a:extLst>
          </p:cNvPr>
          <p:cNvGraphicFramePr>
            <a:graphicFrameLocks noGrp="1"/>
          </p:cNvGraphicFramePr>
          <p:nvPr>
            <p:extLst>
              <p:ext uri="{D42A27DB-BD31-4B8C-83A1-F6EECF244321}">
                <p14:modId xmlns:p14="http://schemas.microsoft.com/office/powerpoint/2010/main" val="3248853534"/>
              </p:ext>
            </p:extLst>
          </p:nvPr>
        </p:nvGraphicFramePr>
        <p:xfrm>
          <a:off x="775405" y="465181"/>
          <a:ext cx="8368596" cy="647700"/>
        </p:xfrm>
        <a:graphic>
          <a:graphicData uri="http://schemas.openxmlformats.org/drawingml/2006/table">
            <a:tbl>
              <a:tblPr firstRow="1">
                <a:tableStyleId>{5C22544A-7EE6-4342-B048-85BDC9FD1C3A}</a:tableStyleId>
              </a:tblPr>
              <a:tblGrid>
                <a:gridCol w="8368596">
                  <a:extLst>
                    <a:ext uri="{9D8B030D-6E8A-4147-A177-3AD203B41FA5}">
                      <a16:colId xmlns:a16="http://schemas.microsoft.com/office/drawing/2014/main" val="20000"/>
                    </a:ext>
                  </a:extLst>
                </a:gridCol>
              </a:tblGrid>
              <a:tr h="639461">
                <a:tc>
                  <a:txBody>
                    <a:bodyPr/>
                    <a:lstStyle/>
                    <a:p>
                      <a:pPr algn="l">
                        <a:lnSpc>
                          <a:spcPts val="3260"/>
                        </a:lnSpc>
                      </a:pPr>
                      <a:r>
                        <a:rPr lang="en-US" sz="2800" b="0" dirty="0">
                          <a:solidFill>
                            <a:srgbClr val="2F6B97"/>
                          </a:solidFill>
                          <a:latin typeface="Franklin Gothic Medium"/>
                          <a:cs typeface="Franklin Gothic Medium"/>
                        </a:rPr>
                        <a:t>Region Forward Goals </a:t>
                      </a:r>
                    </a:p>
                  </a:txBody>
                  <a:tcPr marL="0" marR="457200" marT="0" marB="228600">
                    <a:lnL w="12700" cmpd="sng">
                      <a:noFill/>
                    </a:lnL>
                    <a:lnR w="12700" cmpd="sng">
                      <a:noFill/>
                    </a:lnR>
                    <a:lnT w="12700" cmpd="sng">
                      <a:noFill/>
                    </a:lnT>
                    <a:lnB w="381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5" name="Picture 14">
            <a:extLst>
              <a:ext uri="{FF2B5EF4-FFF2-40B4-BE49-F238E27FC236}">
                <a16:creationId xmlns:a16="http://schemas.microsoft.com/office/drawing/2014/main" id="{1091E3EE-0054-4E19-A25E-157B7977AB4E}"/>
              </a:ext>
            </a:extLst>
          </p:cNvPr>
          <p:cNvPicPr/>
          <p:nvPr/>
        </p:nvPicPr>
        <p:blipFill rotWithShape="1">
          <a:blip r:embed="rId3"/>
          <a:srcRect l="12552" t="13872" r="9987" b="7466"/>
          <a:stretch/>
        </p:blipFill>
        <p:spPr bwMode="auto">
          <a:xfrm>
            <a:off x="721286" y="1416050"/>
            <a:ext cx="352425" cy="404495"/>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9EF4E417-1EEA-4E4E-9B06-5D0F42AA895E}"/>
              </a:ext>
            </a:extLst>
          </p:cNvPr>
          <p:cNvPicPr/>
          <p:nvPr/>
        </p:nvPicPr>
        <p:blipFill rotWithShape="1">
          <a:blip r:embed="rId4"/>
          <a:srcRect l="5838" t="15486"/>
          <a:stretch/>
        </p:blipFill>
        <p:spPr bwMode="auto">
          <a:xfrm>
            <a:off x="690171" y="2465072"/>
            <a:ext cx="383540" cy="363855"/>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DD0506D5-A82D-4FA4-9AAA-771E5EC0D808}"/>
              </a:ext>
            </a:extLst>
          </p:cNvPr>
          <p:cNvPicPr/>
          <p:nvPr/>
        </p:nvPicPr>
        <p:blipFill rotWithShape="1">
          <a:blip r:embed="rId5">
            <a:extLst>
              <a:ext uri="{28A0092B-C50C-407E-A947-70E740481C1C}">
                <a14:useLocalDpi xmlns:a14="http://schemas.microsoft.com/office/drawing/2010/main" val="0"/>
              </a:ext>
            </a:extLst>
          </a:blip>
          <a:srcRect l="17648" t="7453" r="8707" b="9574"/>
          <a:stretch/>
        </p:blipFill>
        <p:spPr bwMode="auto">
          <a:xfrm>
            <a:off x="732386" y="3473454"/>
            <a:ext cx="356870" cy="370840"/>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C8987A05-3BBC-4513-81A4-5B61BD830F86}"/>
              </a:ext>
            </a:extLst>
          </p:cNvPr>
          <p:cNvPicPr/>
          <p:nvPr/>
        </p:nvPicPr>
        <p:blipFill rotWithShape="1">
          <a:blip r:embed="rId6">
            <a:extLst>
              <a:ext uri="{28A0092B-C50C-407E-A947-70E740481C1C}">
                <a14:useLocalDpi xmlns:a14="http://schemas.microsoft.com/office/drawing/2010/main" val="0"/>
              </a:ext>
            </a:extLst>
          </a:blip>
          <a:srcRect l="8197" t="10246" r="6720"/>
          <a:stretch/>
        </p:blipFill>
        <p:spPr bwMode="auto">
          <a:xfrm>
            <a:off x="701498" y="4528830"/>
            <a:ext cx="409575" cy="388620"/>
          </a:xfrm>
          <a:prstGeom prst="rect">
            <a:avLst/>
          </a:prstGeom>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4D1FE80E-4F44-49A3-8A2D-2D1E4D3C043E}"/>
              </a:ext>
            </a:extLst>
          </p:cNvPr>
          <p:cNvPicPr/>
          <p:nvPr/>
        </p:nvPicPr>
        <p:blipFill rotWithShape="1">
          <a:blip r:embed="rId7"/>
          <a:srcRect l="3262" t="10205" r="4278" b="11166"/>
          <a:stretch/>
        </p:blipFill>
        <p:spPr bwMode="auto">
          <a:xfrm>
            <a:off x="4863772" y="1349423"/>
            <a:ext cx="404495" cy="366395"/>
          </a:xfrm>
          <a:prstGeom prst="rect">
            <a:avLst/>
          </a:prstGeom>
          <a:ln>
            <a:noFill/>
          </a:ln>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EE535A73-DEDF-4CE2-ABFA-D90018F2B72B}"/>
              </a:ext>
            </a:extLst>
          </p:cNvPr>
          <p:cNvPicPr/>
          <p:nvPr/>
        </p:nvPicPr>
        <p:blipFill rotWithShape="1">
          <a:blip r:embed="rId8">
            <a:extLst>
              <a:ext uri="{28A0092B-C50C-407E-A947-70E740481C1C}">
                <a14:useLocalDpi xmlns:a14="http://schemas.microsoft.com/office/drawing/2010/main" val="0"/>
              </a:ext>
            </a:extLst>
          </a:blip>
          <a:srcRect l="8553" t="37019" r="88898" b="56975"/>
          <a:stretch/>
        </p:blipFill>
        <p:spPr bwMode="auto">
          <a:xfrm>
            <a:off x="4953659" y="2416496"/>
            <a:ext cx="281305" cy="373380"/>
          </a:xfrm>
          <a:prstGeom prst="rect">
            <a:avLst/>
          </a:prstGeom>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B36BC623-9DCA-4DEF-9AB2-D7DEC207BE40}"/>
              </a:ext>
            </a:extLst>
          </p:cNvPr>
          <p:cNvPicPr/>
          <p:nvPr/>
        </p:nvPicPr>
        <p:blipFill rotWithShape="1">
          <a:blip r:embed="rId9">
            <a:extLst>
              <a:ext uri="{28A0092B-C50C-407E-A947-70E740481C1C}">
                <a14:useLocalDpi xmlns:a14="http://schemas.microsoft.com/office/drawing/2010/main" val="0"/>
              </a:ext>
            </a:extLst>
          </a:blip>
          <a:srcRect l="16666" t="5555" r="11981" b="9489"/>
          <a:stretch/>
        </p:blipFill>
        <p:spPr bwMode="auto">
          <a:xfrm>
            <a:off x="4911113" y="3430618"/>
            <a:ext cx="366395" cy="363855"/>
          </a:xfrm>
          <a:prstGeom prst="rect">
            <a:avLst/>
          </a:prstGeom>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AEEFC016-176F-4B26-81A7-CE6A67B9D1F5}"/>
              </a:ext>
            </a:extLst>
          </p:cNvPr>
          <p:cNvPicPr/>
          <p:nvPr/>
        </p:nvPicPr>
        <p:blipFill rotWithShape="1">
          <a:blip r:embed="rId10">
            <a:extLst>
              <a:ext uri="{28A0092B-C50C-407E-A947-70E740481C1C}">
                <a14:useLocalDpi xmlns:a14="http://schemas.microsoft.com/office/drawing/2010/main" val="0"/>
              </a:ext>
            </a:extLst>
          </a:blip>
          <a:srcRect l="8330" t="54296" r="88104" b="40812"/>
          <a:stretch/>
        </p:blipFill>
        <p:spPr>
          <a:xfrm>
            <a:off x="4830003" y="4450244"/>
            <a:ext cx="463550" cy="357505"/>
          </a:xfrm>
          <a:prstGeom prst="rect">
            <a:avLst/>
          </a:prstGeom>
        </p:spPr>
      </p:pic>
      <p:pic>
        <p:nvPicPr>
          <p:cNvPr id="23" name="Picture 22">
            <a:extLst>
              <a:ext uri="{FF2B5EF4-FFF2-40B4-BE49-F238E27FC236}">
                <a16:creationId xmlns:a16="http://schemas.microsoft.com/office/drawing/2014/main" id="{16BB97A0-C8D5-4259-ABF1-04A6663B5942}"/>
              </a:ext>
            </a:extLst>
          </p:cNvPr>
          <p:cNvPicPr/>
          <p:nvPr/>
        </p:nvPicPr>
        <p:blipFill rotWithShape="1">
          <a:blip r:embed="rId10">
            <a:extLst>
              <a:ext uri="{28A0092B-C50C-407E-A947-70E740481C1C}">
                <a14:useLocalDpi xmlns:a14="http://schemas.microsoft.com/office/drawing/2010/main" val="0"/>
              </a:ext>
            </a:extLst>
          </a:blip>
          <a:srcRect l="8560" t="34262" r="88656" b="61177"/>
          <a:stretch/>
        </p:blipFill>
        <p:spPr bwMode="auto">
          <a:xfrm>
            <a:off x="4900828" y="5482295"/>
            <a:ext cx="361950" cy="333375"/>
          </a:xfrm>
          <a:prstGeom prst="rect">
            <a:avLst/>
          </a:prstGeom>
          <a:ln>
            <a:noFill/>
          </a:ln>
          <a:extLst>
            <a:ext uri="{53640926-AAD7-44D8-BBD7-CCE9431645EC}">
              <a14:shadowObscured xmlns:a14="http://schemas.microsoft.com/office/drawing/2010/main"/>
            </a:ext>
          </a:extLst>
        </p:spPr>
      </p:pic>
      <p:sp>
        <p:nvSpPr>
          <p:cNvPr id="24" name="TextBox 23">
            <a:extLst>
              <a:ext uri="{FF2B5EF4-FFF2-40B4-BE49-F238E27FC236}">
                <a16:creationId xmlns:a16="http://schemas.microsoft.com/office/drawing/2014/main" id="{B0FBF5C1-4470-409C-BDB6-652FF344C74B}"/>
              </a:ext>
            </a:extLst>
          </p:cNvPr>
          <p:cNvSpPr txBox="1"/>
          <p:nvPr/>
        </p:nvSpPr>
        <p:spPr>
          <a:xfrm>
            <a:off x="5259784" y="1364188"/>
            <a:ext cx="3657600" cy="5493812"/>
          </a:xfrm>
          <a:prstGeom prst="rect">
            <a:avLst/>
          </a:prstGeom>
          <a:noFill/>
        </p:spPr>
        <p:txBody>
          <a:bodyPr wrap="square" rtlCol="0">
            <a:spAutoFit/>
          </a:bodyPr>
          <a:lstStyle/>
          <a:p>
            <a:pPr>
              <a:spcBef>
                <a:spcPts val="1200"/>
              </a:spcBef>
            </a:pPr>
            <a:r>
              <a:rPr lang="en-US" sz="2000" b="1" dirty="0"/>
              <a:t>Housing</a:t>
            </a:r>
          </a:p>
          <a:p>
            <a:pPr>
              <a:spcBef>
                <a:spcPts val="600"/>
              </a:spcBef>
            </a:pPr>
            <a:r>
              <a:rPr lang="en-US" sz="1600" dirty="0"/>
              <a:t>Variety of housing types and choices in sustainable neighborhoods</a:t>
            </a:r>
          </a:p>
          <a:p>
            <a:pPr>
              <a:spcBef>
                <a:spcPts val="1200"/>
              </a:spcBef>
            </a:pPr>
            <a:r>
              <a:rPr lang="en-US" sz="2000" b="1" dirty="0"/>
              <a:t>Economy</a:t>
            </a:r>
          </a:p>
          <a:p>
            <a:pPr>
              <a:spcBef>
                <a:spcPts val="600"/>
              </a:spcBef>
            </a:pPr>
            <a:r>
              <a:rPr lang="en-US" sz="1600" dirty="0"/>
              <a:t>Diverse, stable, competitive economy; minimize disparities</a:t>
            </a:r>
          </a:p>
          <a:p>
            <a:pPr>
              <a:spcBef>
                <a:spcPts val="1200"/>
              </a:spcBef>
            </a:pPr>
            <a:r>
              <a:rPr lang="en-US" sz="2000" b="1" dirty="0"/>
              <a:t>Health and Human Services</a:t>
            </a:r>
          </a:p>
          <a:p>
            <a:pPr>
              <a:spcBef>
                <a:spcPts val="600"/>
              </a:spcBef>
            </a:pPr>
            <a:r>
              <a:rPr lang="en-US" sz="1600" dirty="0"/>
              <a:t>Every person enjoys health and well-being</a:t>
            </a:r>
          </a:p>
          <a:p>
            <a:pPr>
              <a:spcBef>
                <a:spcPts val="1200"/>
              </a:spcBef>
            </a:pPr>
            <a:r>
              <a:rPr lang="en-US" sz="2000" b="1" dirty="0"/>
              <a:t>Education</a:t>
            </a:r>
          </a:p>
          <a:p>
            <a:pPr>
              <a:spcBef>
                <a:spcPts val="600"/>
              </a:spcBef>
            </a:pPr>
            <a:r>
              <a:rPr lang="en-US" sz="1600" dirty="0"/>
              <a:t>Access to all levels of education; Make our region a pre-eminent knowledge hub</a:t>
            </a:r>
          </a:p>
          <a:p>
            <a:pPr>
              <a:spcBef>
                <a:spcPts val="1200"/>
              </a:spcBef>
            </a:pPr>
            <a:r>
              <a:rPr lang="en-US" sz="2000" b="1" dirty="0"/>
              <a:t>Public Safety</a:t>
            </a:r>
          </a:p>
          <a:p>
            <a:pPr>
              <a:spcBef>
                <a:spcPts val="600"/>
              </a:spcBef>
            </a:pPr>
            <a:r>
              <a:rPr lang="en-US" sz="1600" dirty="0"/>
              <a:t>Safe communities; preserve lives, property and economic well-being residents</a:t>
            </a:r>
          </a:p>
        </p:txBody>
      </p:sp>
      <p:sp>
        <p:nvSpPr>
          <p:cNvPr id="25" name="TextBox 24">
            <a:extLst>
              <a:ext uri="{FF2B5EF4-FFF2-40B4-BE49-F238E27FC236}">
                <a16:creationId xmlns:a16="http://schemas.microsoft.com/office/drawing/2014/main" id="{CA84BA60-71D0-48B7-BA73-52C01088B52E}"/>
              </a:ext>
            </a:extLst>
          </p:cNvPr>
          <p:cNvSpPr txBox="1"/>
          <p:nvPr/>
        </p:nvSpPr>
        <p:spPr>
          <a:xfrm>
            <a:off x="1132891" y="1410616"/>
            <a:ext cx="3657600" cy="4308872"/>
          </a:xfrm>
          <a:prstGeom prst="rect">
            <a:avLst/>
          </a:prstGeom>
          <a:noFill/>
        </p:spPr>
        <p:txBody>
          <a:bodyPr wrap="square" rtlCol="0">
            <a:spAutoFit/>
          </a:bodyPr>
          <a:lstStyle/>
          <a:p>
            <a:pPr>
              <a:spcBef>
                <a:spcPts val="1200"/>
              </a:spcBef>
            </a:pPr>
            <a:r>
              <a:rPr lang="en-US" sz="2000" b="1" dirty="0"/>
              <a:t>Climate and Energy </a:t>
            </a:r>
          </a:p>
          <a:p>
            <a:pPr>
              <a:spcBef>
                <a:spcPts val="600"/>
              </a:spcBef>
            </a:pPr>
            <a:r>
              <a:rPr lang="en-US" sz="1600" dirty="0"/>
              <a:t>Decrease GHG emissions; efficient use of energy; reliance on renewables</a:t>
            </a:r>
          </a:p>
          <a:p>
            <a:pPr>
              <a:spcBef>
                <a:spcPts val="1200"/>
              </a:spcBef>
            </a:pPr>
            <a:r>
              <a:rPr lang="en-US" sz="2000" b="1" dirty="0"/>
              <a:t>Environment </a:t>
            </a:r>
          </a:p>
          <a:p>
            <a:pPr>
              <a:spcBef>
                <a:spcPts val="600"/>
              </a:spcBef>
            </a:pPr>
            <a:r>
              <a:rPr lang="en-US" sz="1600" dirty="0"/>
              <a:t>Maximize protection and enhancement of environmental resources</a:t>
            </a:r>
          </a:p>
          <a:p>
            <a:pPr>
              <a:spcBef>
                <a:spcPts val="1200"/>
              </a:spcBef>
            </a:pPr>
            <a:r>
              <a:rPr lang="en-US" sz="2000" b="1" dirty="0"/>
              <a:t>Transportation</a:t>
            </a:r>
          </a:p>
          <a:p>
            <a:pPr>
              <a:spcBef>
                <a:spcPts val="600"/>
              </a:spcBef>
            </a:pPr>
            <a:r>
              <a:rPr lang="en-US" sz="1600" dirty="0"/>
              <a:t>Enhance transportation choice and connectivity; minimize ecological harm</a:t>
            </a:r>
          </a:p>
          <a:p>
            <a:pPr>
              <a:spcBef>
                <a:spcPts val="1200"/>
              </a:spcBef>
            </a:pPr>
            <a:r>
              <a:rPr lang="en-US" sz="2000" b="1" dirty="0"/>
              <a:t>Land Use</a:t>
            </a:r>
          </a:p>
          <a:p>
            <a:pPr>
              <a:spcBef>
                <a:spcPts val="600"/>
              </a:spcBef>
            </a:pPr>
            <a:r>
              <a:rPr lang="en-US" sz="1600" dirty="0"/>
              <a:t>Enhance established neighborhoods; preserve resource lands; growth in Activity Centers</a:t>
            </a:r>
          </a:p>
        </p:txBody>
      </p:sp>
    </p:spTree>
    <p:extLst>
      <p:ext uri="{BB962C8B-B14F-4D97-AF65-F5344CB8AC3E}">
        <p14:creationId xmlns:p14="http://schemas.microsoft.com/office/powerpoint/2010/main" val="4116621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51BB96-7C6B-4CBA-A77D-7E4D25899920}"/>
              </a:ext>
            </a:extLst>
          </p:cNvPr>
          <p:cNvSpPr>
            <a:spLocks noGrp="1"/>
          </p:cNvSpPr>
          <p:nvPr>
            <p:ph type="sldNum" sz="quarter" idx="12"/>
          </p:nvPr>
        </p:nvSpPr>
        <p:spPr/>
        <p:txBody>
          <a:bodyPr/>
          <a:lstStyle/>
          <a:p>
            <a:fld id="{7CB1CFCA-EE77-9F4A-8FAE-3286F1D37F0D}" type="slidenum">
              <a:rPr lang="en-US" smtClean="0"/>
              <a:pPr/>
              <a:t>29</a:t>
            </a:fld>
            <a:endParaRPr lang="en-US" dirty="0"/>
          </a:p>
        </p:txBody>
      </p:sp>
      <p:graphicFrame>
        <p:nvGraphicFramePr>
          <p:cNvPr id="3" name="Table 2">
            <a:extLst>
              <a:ext uri="{FF2B5EF4-FFF2-40B4-BE49-F238E27FC236}">
                <a16:creationId xmlns:a16="http://schemas.microsoft.com/office/drawing/2014/main" id="{DC78C1AF-8CA3-4A44-9B4E-63D72667E07E}"/>
              </a:ext>
            </a:extLst>
          </p:cNvPr>
          <p:cNvGraphicFramePr>
            <a:graphicFrameLocks noGrp="1"/>
          </p:cNvGraphicFramePr>
          <p:nvPr>
            <p:extLst>
              <p:ext uri="{D42A27DB-BD31-4B8C-83A1-F6EECF244321}">
                <p14:modId xmlns:p14="http://schemas.microsoft.com/office/powerpoint/2010/main" val="2867910729"/>
              </p:ext>
            </p:extLst>
          </p:nvPr>
        </p:nvGraphicFramePr>
        <p:xfrm>
          <a:off x="775405" y="465181"/>
          <a:ext cx="8368596" cy="647700"/>
        </p:xfrm>
        <a:graphic>
          <a:graphicData uri="http://schemas.openxmlformats.org/drawingml/2006/table">
            <a:tbl>
              <a:tblPr firstRow="1">
                <a:tableStyleId>{5C22544A-7EE6-4342-B048-85BDC9FD1C3A}</a:tableStyleId>
              </a:tblPr>
              <a:tblGrid>
                <a:gridCol w="8368596">
                  <a:extLst>
                    <a:ext uri="{9D8B030D-6E8A-4147-A177-3AD203B41FA5}">
                      <a16:colId xmlns:a16="http://schemas.microsoft.com/office/drawing/2014/main" val="20000"/>
                    </a:ext>
                  </a:extLst>
                </a:gridCol>
              </a:tblGrid>
              <a:tr h="639461">
                <a:tc>
                  <a:txBody>
                    <a:bodyPr/>
                    <a:lstStyle/>
                    <a:p>
                      <a:pPr algn="l">
                        <a:lnSpc>
                          <a:spcPts val="3260"/>
                        </a:lnSpc>
                      </a:pPr>
                      <a:r>
                        <a:rPr lang="en-US" sz="2800" b="0" dirty="0">
                          <a:solidFill>
                            <a:srgbClr val="2F6B97"/>
                          </a:solidFill>
                          <a:latin typeface="Franklin Gothic Medium"/>
                          <a:cs typeface="Franklin Gothic Medium"/>
                        </a:rPr>
                        <a:t>Regional Climate &amp; Energy Program </a:t>
                      </a:r>
                    </a:p>
                  </a:txBody>
                  <a:tcPr marL="0" marR="457200" marT="0" marB="228600">
                    <a:lnL w="12700" cmpd="sng">
                      <a:noFill/>
                    </a:lnL>
                    <a:lnR w="12700" cmpd="sng">
                      <a:noFill/>
                    </a:lnR>
                    <a:lnT w="12700" cmpd="sng">
                      <a:noFill/>
                    </a:lnT>
                    <a:lnB w="381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5" name="Picture 4">
            <a:extLst>
              <a:ext uri="{FF2B5EF4-FFF2-40B4-BE49-F238E27FC236}">
                <a16:creationId xmlns:a16="http://schemas.microsoft.com/office/drawing/2014/main" id="{05A8F1BC-8E04-463E-B5AB-AC21A6C1607D}"/>
              </a:ext>
            </a:extLst>
          </p:cNvPr>
          <p:cNvPicPr>
            <a:picLocks noChangeAspect="1"/>
          </p:cNvPicPr>
          <p:nvPr/>
        </p:nvPicPr>
        <p:blipFill rotWithShape="1">
          <a:blip r:embed="rId3"/>
          <a:srcRect t="2888" r="874"/>
          <a:stretch/>
        </p:blipFill>
        <p:spPr>
          <a:xfrm>
            <a:off x="451867" y="3670566"/>
            <a:ext cx="8648074" cy="3123822"/>
          </a:xfrm>
          <a:prstGeom prst="rect">
            <a:avLst/>
          </a:prstGeom>
        </p:spPr>
      </p:pic>
      <p:sp>
        <p:nvSpPr>
          <p:cNvPr id="7" name="TextBox 6">
            <a:extLst>
              <a:ext uri="{FF2B5EF4-FFF2-40B4-BE49-F238E27FC236}">
                <a16:creationId xmlns:a16="http://schemas.microsoft.com/office/drawing/2014/main" id="{38E3D2E4-8986-4F74-AE57-4495E0F17579}"/>
              </a:ext>
            </a:extLst>
          </p:cNvPr>
          <p:cNvSpPr txBox="1"/>
          <p:nvPr/>
        </p:nvSpPr>
        <p:spPr>
          <a:xfrm>
            <a:off x="775405" y="1360672"/>
            <a:ext cx="8000999" cy="2062103"/>
          </a:xfrm>
          <a:prstGeom prst="rect">
            <a:avLst/>
          </a:prstGeom>
          <a:noFill/>
        </p:spPr>
        <p:txBody>
          <a:bodyPr wrap="square" rtlCol="0">
            <a:spAutoFit/>
          </a:bodyPr>
          <a:lstStyle/>
          <a:p>
            <a:pPr marL="256032" indent="-256032">
              <a:spcBef>
                <a:spcPts val="1200"/>
              </a:spcBef>
              <a:spcAft>
                <a:spcPts val="0"/>
              </a:spcAft>
              <a:buClrTx/>
              <a:buFont typeface="Arial"/>
              <a:buChar char="•"/>
            </a:pPr>
            <a:r>
              <a:rPr lang="en-US" dirty="0"/>
              <a:t>One of the nation's first initiatives to address heat-trapping emissions on a regional level. </a:t>
            </a:r>
          </a:p>
          <a:p>
            <a:pPr marL="256032" indent="-256032">
              <a:spcBef>
                <a:spcPts val="1200"/>
              </a:spcBef>
              <a:spcAft>
                <a:spcPts val="0"/>
              </a:spcAft>
              <a:buClrTx/>
              <a:buFont typeface="Arial"/>
              <a:buChar char="•"/>
            </a:pPr>
            <a:r>
              <a:rPr lang="en-US" dirty="0"/>
              <a:t>Provides roadmaps, tools, technical assistance, and resources to communities seeking more sustainable options for growth and development.</a:t>
            </a:r>
          </a:p>
          <a:p>
            <a:pPr marL="256032" indent="-256032">
              <a:spcBef>
                <a:spcPts val="1200"/>
              </a:spcBef>
              <a:spcAft>
                <a:spcPts val="0"/>
              </a:spcAft>
              <a:buClrTx/>
              <a:buFont typeface="Arial"/>
              <a:buChar char="•"/>
            </a:pPr>
            <a:r>
              <a:rPr lang="en-US" dirty="0"/>
              <a:t>Climate, Energy and Environment Policy Committee (CEEPC) works together to meet local and regional GHG goals. </a:t>
            </a:r>
          </a:p>
        </p:txBody>
      </p:sp>
    </p:spTree>
    <p:extLst>
      <p:ext uri="{BB962C8B-B14F-4D97-AF65-F5344CB8AC3E}">
        <p14:creationId xmlns:p14="http://schemas.microsoft.com/office/powerpoint/2010/main" val="1548656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82379"/>
            <a:ext cx="9144000" cy="1143000"/>
          </a:xfrm>
        </p:spPr>
        <p:txBody>
          <a:bodyPr/>
          <a:lstStyle/>
          <a:p>
            <a:pPr algn="ctr"/>
            <a:r>
              <a:rPr lang="en-US" altLang="en-US" dirty="0">
                <a:latin typeface="Baskerville Old Face" panose="02020602080505020303" pitchFamily="18" charset="0"/>
              </a:rPr>
              <a:t>ICLEI Network at a glance</a:t>
            </a:r>
          </a:p>
        </p:txBody>
      </p:sp>
      <p:pic>
        <p:nvPicPr>
          <p:cNvPr id="4" name="Picture 3">
            <a:extLst>
              <a:ext uri="{FF2B5EF4-FFF2-40B4-BE49-F238E27FC236}">
                <a16:creationId xmlns:a16="http://schemas.microsoft.com/office/drawing/2014/main" id="{898C4EA7-1B60-4AF9-A2F4-FE4BA24CEF16}"/>
              </a:ext>
            </a:extLst>
          </p:cNvPr>
          <p:cNvPicPr>
            <a:picLocks noChangeAspect="1"/>
          </p:cNvPicPr>
          <p:nvPr/>
        </p:nvPicPr>
        <p:blipFill>
          <a:blip r:embed="rId3"/>
          <a:stretch>
            <a:fillRect/>
          </a:stretch>
        </p:blipFill>
        <p:spPr>
          <a:xfrm>
            <a:off x="842378" y="265204"/>
            <a:ext cx="7743217" cy="6592796"/>
          </a:xfrm>
          <a:prstGeom prst="rect">
            <a:avLst/>
          </a:prstGeom>
        </p:spPr>
      </p:pic>
      <p:sp>
        <p:nvSpPr>
          <p:cNvPr id="9" name="Title 1">
            <a:extLst>
              <a:ext uri="{FF2B5EF4-FFF2-40B4-BE49-F238E27FC236}">
                <a16:creationId xmlns:a16="http://schemas.microsoft.com/office/drawing/2014/main" id="{432FA5BA-70EE-40CA-9EF9-E919F78D4084}"/>
              </a:ext>
            </a:extLst>
          </p:cNvPr>
          <p:cNvSpPr txBox="1">
            <a:spLocks/>
          </p:cNvSpPr>
          <p:nvPr/>
        </p:nvSpPr>
        <p:spPr>
          <a:xfrm>
            <a:off x="5130405" y="5064060"/>
            <a:ext cx="4013595" cy="1528736"/>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800" b="0" i="0" kern="1200">
                <a:solidFill>
                  <a:schemeClr val="tx2"/>
                </a:solidFill>
                <a:latin typeface="Marion Regular"/>
                <a:ea typeface="+mj-ea"/>
                <a:cs typeface="Marion Regular"/>
              </a:defRPr>
            </a:lvl1pPr>
          </a:lstStyle>
          <a:p>
            <a:r>
              <a:rPr lang="en-US" sz="3600" dirty="0">
                <a:latin typeface="Baskerville Old Face" panose="02020602080505020303" pitchFamily="18" charset="0"/>
              </a:rPr>
              <a:t>ICLEI USA network</a:t>
            </a:r>
          </a:p>
        </p:txBody>
      </p:sp>
    </p:spTree>
    <p:extLst>
      <p:ext uri="{BB962C8B-B14F-4D97-AF65-F5344CB8AC3E}">
        <p14:creationId xmlns:p14="http://schemas.microsoft.com/office/powerpoint/2010/main" val="3243581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D6084B57-FF51-4BCD-A8E9-2D2F7E94DB65}"/>
              </a:ext>
            </a:extLst>
          </p:cNvPr>
          <p:cNvPicPr>
            <a:picLocks noChangeAspect="1"/>
          </p:cNvPicPr>
          <p:nvPr/>
        </p:nvPicPr>
        <p:blipFill>
          <a:blip r:embed="rId2"/>
          <a:stretch>
            <a:fillRect/>
          </a:stretch>
        </p:blipFill>
        <p:spPr>
          <a:xfrm>
            <a:off x="875665" y="1427735"/>
            <a:ext cx="7392669" cy="4739581"/>
          </a:xfrm>
          <a:prstGeom prst="rect">
            <a:avLst/>
          </a:prstGeom>
        </p:spPr>
      </p:pic>
      <p:sp>
        <p:nvSpPr>
          <p:cNvPr id="2" name="Slide Number Placeholder 1">
            <a:extLst>
              <a:ext uri="{FF2B5EF4-FFF2-40B4-BE49-F238E27FC236}">
                <a16:creationId xmlns:a16="http://schemas.microsoft.com/office/drawing/2014/main" id="{A426C9D8-264E-4A29-885E-74C82CC166F5}"/>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7CB1CFCA-EE77-9F4A-8FAE-3286F1D37F0D}" type="slidenum">
              <a:rPr lang="en-US" sz="1200" smtClean="0">
                <a:solidFill>
                  <a:schemeClr val="tx1">
                    <a:tint val="75000"/>
                  </a:schemeClr>
                </a:solidFill>
                <a:latin typeface="+mn-lt"/>
              </a:rPr>
              <a:pPr algn="r" defTabSz="914400">
                <a:spcAft>
                  <a:spcPts val="600"/>
                </a:spcAft>
              </a:pPr>
              <a:t>30</a:t>
            </a:fld>
            <a:endParaRPr lang="en-US" sz="1200">
              <a:solidFill>
                <a:schemeClr val="tx1">
                  <a:tint val="75000"/>
                </a:schemeClr>
              </a:solidFill>
              <a:latin typeface="+mn-lt"/>
            </a:endParaRPr>
          </a:p>
        </p:txBody>
      </p:sp>
      <p:graphicFrame>
        <p:nvGraphicFramePr>
          <p:cNvPr id="4" name="Table 3">
            <a:extLst>
              <a:ext uri="{FF2B5EF4-FFF2-40B4-BE49-F238E27FC236}">
                <a16:creationId xmlns:a16="http://schemas.microsoft.com/office/drawing/2014/main" id="{354C2210-7C1C-44E3-862D-93615BBF3B5E}"/>
              </a:ext>
            </a:extLst>
          </p:cNvPr>
          <p:cNvGraphicFramePr>
            <a:graphicFrameLocks noGrp="1"/>
          </p:cNvGraphicFramePr>
          <p:nvPr>
            <p:extLst>
              <p:ext uri="{D42A27DB-BD31-4B8C-83A1-F6EECF244321}">
                <p14:modId xmlns:p14="http://schemas.microsoft.com/office/powerpoint/2010/main" val="2990361026"/>
              </p:ext>
            </p:extLst>
          </p:nvPr>
        </p:nvGraphicFramePr>
        <p:xfrm>
          <a:off x="775405" y="465181"/>
          <a:ext cx="8368596" cy="647700"/>
        </p:xfrm>
        <a:graphic>
          <a:graphicData uri="http://schemas.openxmlformats.org/drawingml/2006/table">
            <a:tbl>
              <a:tblPr firstRow="1">
                <a:tableStyleId>{5C22544A-7EE6-4342-B048-85BDC9FD1C3A}</a:tableStyleId>
              </a:tblPr>
              <a:tblGrid>
                <a:gridCol w="8368596">
                  <a:extLst>
                    <a:ext uri="{9D8B030D-6E8A-4147-A177-3AD203B41FA5}">
                      <a16:colId xmlns:a16="http://schemas.microsoft.com/office/drawing/2014/main" val="20000"/>
                    </a:ext>
                  </a:extLst>
                </a:gridCol>
              </a:tblGrid>
              <a:tr h="639461">
                <a:tc>
                  <a:txBody>
                    <a:bodyPr/>
                    <a:lstStyle/>
                    <a:p>
                      <a:pPr algn="l">
                        <a:lnSpc>
                          <a:spcPts val="3260"/>
                        </a:lnSpc>
                      </a:pPr>
                      <a:r>
                        <a:rPr lang="en-US" sz="3200" b="0" dirty="0">
                          <a:solidFill>
                            <a:srgbClr val="2F6B97"/>
                          </a:solidFill>
                          <a:latin typeface="Franklin Gothic Medium"/>
                          <a:cs typeface="Franklin Gothic Medium"/>
                        </a:rPr>
                        <a:t>Metropolitan Washington GHG Goals</a:t>
                      </a:r>
                    </a:p>
                  </a:txBody>
                  <a:tcPr marL="0" marR="457200" marT="0" marB="228600">
                    <a:lnL w="12700" cmpd="sng">
                      <a:noFill/>
                    </a:lnL>
                    <a:lnR w="12700" cmpd="sng">
                      <a:noFill/>
                    </a:lnR>
                    <a:lnT w="12700" cmpd="sng">
                      <a:noFill/>
                    </a:lnT>
                    <a:lnB w="381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04355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51BB96-7C6B-4CBA-A77D-7E4D25899920}"/>
              </a:ext>
            </a:extLst>
          </p:cNvPr>
          <p:cNvSpPr>
            <a:spLocks noGrp="1"/>
          </p:cNvSpPr>
          <p:nvPr>
            <p:ph type="sldNum" sz="quarter" idx="12"/>
          </p:nvPr>
        </p:nvSpPr>
        <p:spPr/>
        <p:txBody>
          <a:bodyPr/>
          <a:lstStyle/>
          <a:p>
            <a:fld id="{7CB1CFCA-EE77-9F4A-8FAE-3286F1D37F0D}" type="slidenum">
              <a:rPr lang="en-US" smtClean="0"/>
              <a:pPr/>
              <a:t>31</a:t>
            </a:fld>
            <a:endParaRPr lang="en-US" dirty="0"/>
          </a:p>
        </p:txBody>
      </p:sp>
      <p:graphicFrame>
        <p:nvGraphicFramePr>
          <p:cNvPr id="3" name="Table 2">
            <a:extLst>
              <a:ext uri="{FF2B5EF4-FFF2-40B4-BE49-F238E27FC236}">
                <a16:creationId xmlns:a16="http://schemas.microsoft.com/office/drawing/2014/main" id="{DC78C1AF-8CA3-4A44-9B4E-63D72667E07E}"/>
              </a:ext>
            </a:extLst>
          </p:cNvPr>
          <p:cNvGraphicFramePr>
            <a:graphicFrameLocks noGrp="1"/>
          </p:cNvGraphicFramePr>
          <p:nvPr>
            <p:extLst>
              <p:ext uri="{D42A27DB-BD31-4B8C-83A1-F6EECF244321}">
                <p14:modId xmlns:p14="http://schemas.microsoft.com/office/powerpoint/2010/main" val="2283288340"/>
              </p:ext>
            </p:extLst>
          </p:nvPr>
        </p:nvGraphicFramePr>
        <p:xfrm>
          <a:off x="775405" y="465181"/>
          <a:ext cx="8368596" cy="648018"/>
        </p:xfrm>
        <a:graphic>
          <a:graphicData uri="http://schemas.openxmlformats.org/drawingml/2006/table">
            <a:tbl>
              <a:tblPr firstRow="1">
                <a:tableStyleId>{5C22544A-7EE6-4342-B048-85BDC9FD1C3A}</a:tableStyleId>
              </a:tblPr>
              <a:tblGrid>
                <a:gridCol w="8368596">
                  <a:extLst>
                    <a:ext uri="{9D8B030D-6E8A-4147-A177-3AD203B41FA5}">
                      <a16:colId xmlns:a16="http://schemas.microsoft.com/office/drawing/2014/main" val="20000"/>
                    </a:ext>
                  </a:extLst>
                </a:gridCol>
              </a:tblGrid>
              <a:tr h="639461">
                <a:tc>
                  <a:txBody>
                    <a:bodyPr/>
                    <a:lstStyle/>
                    <a:p>
                      <a:pPr algn="l">
                        <a:lnSpc>
                          <a:spcPts val="3260"/>
                        </a:lnSpc>
                      </a:pPr>
                      <a:r>
                        <a:rPr lang="en-US" sz="3200" b="0" dirty="0">
                          <a:solidFill>
                            <a:srgbClr val="2F6B97"/>
                          </a:solidFill>
                          <a:latin typeface="Franklin Gothic Medium"/>
                          <a:cs typeface="Franklin Gothic Medium"/>
                        </a:rPr>
                        <a:t>Metropolitan</a:t>
                      </a:r>
                      <a:r>
                        <a:rPr lang="en-US" sz="3600" b="0" dirty="0">
                          <a:solidFill>
                            <a:srgbClr val="2F6B97"/>
                          </a:solidFill>
                          <a:latin typeface="Franklin Gothic Medium"/>
                          <a:cs typeface="Franklin Gothic Medium"/>
                        </a:rPr>
                        <a:t> </a:t>
                      </a:r>
                      <a:r>
                        <a:rPr lang="en-US" sz="3200" b="0" dirty="0">
                          <a:solidFill>
                            <a:srgbClr val="2F6B97"/>
                          </a:solidFill>
                          <a:latin typeface="Franklin Gothic Medium"/>
                          <a:cs typeface="Franklin Gothic Medium"/>
                        </a:rPr>
                        <a:t>Washington GHG Trends</a:t>
                      </a:r>
                      <a:endParaRPr lang="en-US" sz="3600" b="0" dirty="0">
                        <a:solidFill>
                          <a:srgbClr val="2F6B97"/>
                        </a:solidFill>
                        <a:latin typeface="Franklin Gothic Medium"/>
                        <a:cs typeface="Franklin Gothic Medium"/>
                      </a:endParaRPr>
                    </a:p>
                  </a:txBody>
                  <a:tcPr marL="0" marR="457200" marT="0" marB="228600">
                    <a:lnL w="12700" cmpd="sng">
                      <a:noFill/>
                    </a:lnL>
                    <a:lnR w="12700" cmpd="sng">
                      <a:noFill/>
                    </a:lnR>
                    <a:lnT w="12700" cmpd="sng">
                      <a:noFill/>
                    </a:lnT>
                    <a:lnB w="381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7" name="Rectangle 6">
            <a:extLst>
              <a:ext uri="{FF2B5EF4-FFF2-40B4-BE49-F238E27FC236}">
                <a16:creationId xmlns:a16="http://schemas.microsoft.com/office/drawing/2014/main" id="{ECF11A84-B35B-4AA2-9261-8B8A5B7C1EA3}"/>
              </a:ext>
            </a:extLst>
          </p:cNvPr>
          <p:cNvSpPr/>
          <p:nvPr/>
        </p:nvSpPr>
        <p:spPr>
          <a:xfrm>
            <a:off x="1410055" y="1281677"/>
            <a:ext cx="6332434" cy="461665"/>
          </a:xfrm>
          <a:prstGeom prst="rect">
            <a:avLst/>
          </a:prstGeom>
        </p:spPr>
        <p:txBody>
          <a:bodyPr wrap="square">
            <a:spAutoFit/>
          </a:bodyPr>
          <a:lstStyle/>
          <a:p>
            <a:pPr>
              <a:spcBef>
                <a:spcPts val="1200"/>
              </a:spcBef>
              <a:spcAft>
                <a:spcPts val="0"/>
              </a:spcAft>
              <a:buClrTx/>
            </a:pPr>
            <a:r>
              <a:rPr lang="en-US" sz="2400" b="1" dirty="0">
                <a:solidFill>
                  <a:srgbClr val="0087CD"/>
                </a:solidFill>
              </a:rPr>
              <a:t>10% reduction in GHG emissions, 2005 - 2015</a:t>
            </a:r>
          </a:p>
        </p:txBody>
      </p:sp>
      <p:pic>
        <p:nvPicPr>
          <p:cNvPr id="8" name="Picture 7">
            <a:extLst>
              <a:ext uri="{FF2B5EF4-FFF2-40B4-BE49-F238E27FC236}">
                <a16:creationId xmlns:a16="http://schemas.microsoft.com/office/drawing/2014/main" id="{05036C1A-15A2-4332-9B58-C2B09853BE5C}"/>
              </a:ext>
            </a:extLst>
          </p:cNvPr>
          <p:cNvPicPr/>
          <p:nvPr/>
        </p:nvPicPr>
        <p:blipFill>
          <a:blip r:embed="rId3">
            <a:extLst>
              <a:ext uri="{28A0092B-C50C-407E-A947-70E740481C1C}">
                <a14:useLocalDpi xmlns:a14="http://schemas.microsoft.com/office/drawing/2010/main" val="0"/>
              </a:ext>
            </a:extLst>
          </a:blip>
          <a:stretch>
            <a:fillRect/>
          </a:stretch>
        </p:blipFill>
        <p:spPr>
          <a:xfrm>
            <a:off x="1087395" y="1828963"/>
            <a:ext cx="6969210" cy="4357653"/>
          </a:xfrm>
          <a:prstGeom prst="rect">
            <a:avLst/>
          </a:prstGeom>
        </p:spPr>
      </p:pic>
    </p:spTree>
    <p:extLst>
      <p:ext uri="{BB962C8B-B14F-4D97-AF65-F5344CB8AC3E}">
        <p14:creationId xmlns:p14="http://schemas.microsoft.com/office/powerpoint/2010/main" val="4233715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10A83D-DF41-457E-A34E-A7B6A2BFDD90}"/>
              </a:ext>
            </a:extLst>
          </p:cNvPr>
          <p:cNvSpPr>
            <a:spLocks noGrp="1"/>
          </p:cNvSpPr>
          <p:nvPr>
            <p:ph type="sldNum" sz="quarter" idx="12"/>
          </p:nvPr>
        </p:nvSpPr>
        <p:spPr/>
        <p:txBody>
          <a:bodyPr/>
          <a:lstStyle/>
          <a:p>
            <a:fld id="{7CB1CFCA-EE77-9F4A-8FAE-3286F1D37F0D}" type="slidenum">
              <a:rPr lang="en-US" smtClean="0"/>
              <a:pPr/>
              <a:t>32</a:t>
            </a:fld>
            <a:endParaRPr lang="en-US" dirty="0"/>
          </a:p>
        </p:txBody>
      </p:sp>
      <p:graphicFrame>
        <p:nvGraphicFramePr>
          <p:cNvPr id="4" name="Table 3">
            <a:extLst>
              <a:ext uri="{FF2B5EF4-FFF2-40B4-BE49-F238E27FC236}">
                <a16:creationId xmlns:a16="http://schemas.microsoft.com/office/drawing/2014/main" id="{D9ACC4BE-6EBA-4B36-9DEC-41D25C2602AA}"/>
              </a:ext>
            </a:extLst>
          </p:cNvPr>
          <p:cNvGraphicFramePr>
            <a:graphicFrameLocks noGrp="1"/>
          </p:cNvGraphicFramePr>
          <p:nvPr>
            <p:extLst>
              <p:ext uri="{D42A27DB-BD31-4B8C-83A1-F6EECF244321}">
                <p14:modId xmlns:p14="http://schemas.microsoft.com/office/powerpoint/2010/main" val="2940831119"/>
              </p:ext>
            </p:extLst>
          </p:nvPr>
        </p:nvGraphicFramePr>
        <p:xfrm>
          <a:off x="775405" y="465181"/>
          <a:ext cx="8368596" cy="647700"/>
        </p:xfrm>
        <a:graphic>
          <a:graphicData uri="http://schemas.openxmlformats.org/drawingml/2006/table">
            <a:tbl>
              <a:tblPr firstRow="1">
                <a:tableStyleId>{5C22544A-7EE6-4342-B048-85BDC9FD1C3A}</a:tableStyleId>
              </a:tblPr>
              <a:tblGrid>
                <a:gridCol w="8368596">
                  <a:extLst>
                    <a:ext uri="{9D8B030D-6E8A-4147-A177-3AD203B41FA5}">
                      <a16:colId xmlns:a16="http://schemas.microsoft.com/office/drawing/2014/main" val="20000"/>
                    </a:ext>
                  </a:extLst>
                </a:gridCol>
              </a:tblGrid>
              <a:tr h="639461">
                <a:tc>
                  <a:txBody>
                    <a:bodyPr/>
                    <a:lstStyle/>
                    <a:p>
                      <a:pPr algn="l">
                        <a:lnSpc>
                          <a:spcPts val="3260"/>
                        </a:lnSpc>
                      </a:pPr>
                      <a:r>
                        <a:rPr lang="en-US" sz="3200" b="0" dirty="0">
                          <a:solidFill>
                            <a:srgbClr val="2F6B97"/>
                          </a:solidFill>
                          <a:latin typeface="Franklin Gothic Medium"/>
                          <a:cs typeface="Franklin Gothic Medium"/>
                        </a:rPr>
                        <a:t>Metro Washington Drivers of Change</a:t>
                      </a:r>
                    </a:p>
                  </a:txBody>
                  <a:tcPr marL="0" marR="457200" marT="0" marB="228600">
                    <a:lnL w="12700" cmpd="sng">
                      <a:noFill/>
                    </a:lnL>
                    <a:lnR w="12700" cmpd="sng">
                      <a:noFill/>
                    </a:lnR>
                    <a:lnT w="12700" cmpd="sng">
                      <a:noFill/>
                    </a:lnT>
                    <a:lnB w="381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A35FB5BA-6167-4AAA-A635-BBF52BAEEEDF}"/>
              </a:ext>
            </a:extLst>
          </p:cNvPr>
          <p:cNvPicPr>
            <a:picLocks noChangeAspect="1"/>
          </p:cNvPicPr>
          <p:nvPr/>
        </p:nvPicPr>
        <p:blipFill>
          <a:blip r:embed="rId3"/>
          <a:stretch>
            <a:fillRect/>
          </a:stretch>
        </p:blipFill>
        <p:spPr>
          <a:xfrm>
            <a:off x="1049516" y="1433116"/>
            <a:ext cx="7392492" cy="4343400"/>
          </a:xfrm>
          <a:prstGeom prst="rect">
            <a:avLst/>
          </a:prstGeom>
        </p:spPr>
      </p:pic>
    </p:spTree>
    <p:extLst>
      <p:ext uri="{BB962C8B-B14F-4D97-AF65-F5344CB8AC3E}">
        <p14:creationId xmlns:p14="http://schemas.microsoft.com/office/powerpoint/2010/main" val="1215508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10A83D-DF41-457E-A34E-A7B6A2BFDD90}"/>
              </a:ext>
            </a:extLst>
          </p:cNvPr>
          <p:cNvSpPr>
            <a:spLocks noGrp="1"/>
          </p:cNvSpPr>
          <p:nvPr>
            <p:ph type="sldNum" sz="quarter" idx="12"/>
          </p:nvPr>
        </p:nvSpPr>
        <p:spPr/>
        <p:txBody>
          <a:bodyPr/>
          <a:lstStyle/>
          <a:p>
            <a:fld id="{7CB1CFCA-EE77-9F4A-8FAE-3286F1D37F0D}" type="slidenum">
              <a:rPr lang="en-US" smtClean="0"/>
              <a:pPr/>
              <a:t>33</a:t>
            </a:fld>
            <a:endParaRPr lang="en-US" dirty="0"/>
          </a:p>
        </p:txBody>
      </p:sp>
      <p:graphicFrame>
        <p:nvGraphicFramePr>
          <p:cNvPr id="4" name="Table 3">
            <a:extLst>
              <a:ext uri="{FF2B5EF4-FFF2-40B4-BE49-F238E27FC236}">
                <a16:creationId xmlns:a16="http://schemas.microsoft.com/office/drawing/2014/main" id="{D9ACC4BE-6EBA-4B36-9DEC-41D25C2602AA}"/>
              </a:ext>
            </a:extLst>
          </p:cNvPr>
          <p:cNvGraphicFramePr>
            <a:graphicFrameLocks noGrp="1"/>
          </p:cNvGraphicFramePr>
          <p:nvPr>
            <p:extLst>
              <p:ext uri="{D42A27DB-BD31-4B8C-83A1-F6EECF244321}">
                <p14:modId xmlns:p14="http://schemas.microsoft.com/office/powerpoint/2010/main" val="2145898372"/>
              </p:ext>
            </p:extLst>
          </p:nvPr>
        </p:nvGraphicFramePr>
        <p:xfrm>
          <a:off x="775405" y="465181"/>
          <a:ext cx="8368596" cy="647700"/>
        </p:xfrm>
        <a:graphic>
          <a:graphicData uri="http://schemas.openxmlformats.org/drawingml/2006/table">
            <a:tbl>
              <a:tblPr firstRow="1">
                <a:tableStyleId>{5C22544A-7EE6-4342-B048-85BDC9FD1C3A}</a:tableStyleId>
              </a:tblPr>
              <a:tblGrid>
                <a:gridCol w="8368596">
                  <a:extLst>
                    <a:ext uri="{9D8B030D-6E8A-4147-A177-3AD203B41FA5}">
                      <a16:colId xmlns:a16="http://schemas.microsoft.com/office/drawing/2014/main" val="20000"/>
                    </a:ext>
                  </a:extLst>
                </a:gridCol>
              </a:tblGrid>
              <a:tr h="639461">
                <a:tc>
                  <a:txBody>
                    <a:bodyPr/>
                    <a:lstStyle/>
                    <a:p>
                      <a:pPr algn="l">
                        <a:lnSpc>
                          <a:spcPts val="3260"/>
                        </a:lnSpc>
                      </a:pPr>
                      <a:r>
                        <a:rPr lang="en-US" sz="3200" b="0" dirty="0">
                          <a:solidFill>
                            <a:srgbClr val="2F6B97"/>
                          </a:solidFill>
                          <a:latin typeface="Franklin Gothic Medium"/>
                          <a:cs typeface="Franklin Gothic Medium"/>
                        </a:rPr>
                        <a:t>Local Community A - Drivers of Change</a:t>
                      </a:r>
                    </a:p>
                  </a:txBody>
                  <a:tcPr marL="0" marR="457200" marT="0" marB="228600">
                    <a:lnL w="12700" cmpd="sng">
                      <a:noFill/>
                    </a:lnL>
                    <a:lnR w="12700" cmpd="sng">
                      <a:noFill/>
                    </a:lnR>
                    <a:lnT w="12700" cmpd="sng">
                      <a:noFill/>
                    </a:lnT>
                    <a:lnB w="381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5" name="Picture 4">
            <a:extLst>
              <a:ext uri="{FF2B5EF4-FFF2-40B4-BE49-F238E27FC236}">
                <a16:creationId xmlns:a16="http://schemas.microsoft.com/office/drawing/2014/main" id="{97A0B87A-EC43-4AF8-88C1-56102B53E633}"/>
              </a:ext>
            </a:extLst>
          </p:cNvPr>
          <p:cNvPicPr>
            <a:picLocks noChangeAspect="1"/>
          </p:cNvPicPr>
          <p:nvPr/>
        </p:nvPicPr>
        <p:blipFill>
          <a:blip r:embed="rId3"/>
          <a:stretch>
            <a:fillRect/>
          </a:stretch>
        </p:blipFill>
        <p:spPr>
          <a:xfrm>
            <a:off x="1021278" y="1431882"/>
            <a:ext cx="7495969" cy="4343400"/>
          </a:xfrm>
          <a:prstGeom prst="rect">
            <a:avLst/>
          </a:prstGeom>
        </p:spPr>
      </p:pic>
      <p:sp>
        <p:nvSpPr>
          <p:cNvPr id="8" name="Oval 7">
            <a:extLst>
              <a:ext uri="{FF2B5EF4-FFF2-40B4-BE49-F238E27FC236}">
                <a16:creationId xmlns:a16="http://schemas.microsoft.com/office/drawing/2014/main" id="{0A14C0BD-2EB6-4734-B318-39E5AFCB86B8}"/>
              </a:ext>
            </a:extLst>
          </p:cNvPr>
          <p:cNvSpPr/>
          <p:nvPr/>
        </p:nvSpPr>
        <p:spPr>
          <a:xfrm rot="2697702">
            <a:off x="3521375" y="3696340"/>
            <a:ext cx="357486" cy="2273488"/>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C55C7C4-0E4F-4FF1-A814-E6897C4F165F}"/>
              </a:ext>
            </a:extLst>
          </p:cNvPr>
          <p:cNvSpPr/>
          <p:nvPr/>
        </p:nvSpPr>
        <p:spPr>
          <a:xfrm rot="2697702">
            <a:off x="4815541" y="3831419"/>
            <a:ext cx="357486" cy="190292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847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10A83D-DF41-457E-A34E-A7B6A2BFDD90}"/>
              </a:ext>
            </a:extLst>
          </p:cNvPr>
          <p:cNvSpPr>
            <a:spLocks noGrp="1"/>
          </p:cNvSpPr>
          <p:nvPr>
            <p:ph type="sldNum" sz="quarter" idx="12"/>
          </p:nvPr>
        </p:nvSpPr>
        <p:spPr/>
        <p:txBody>
          <a:bodyPr/>
          <a:lstStyle/>
          <a:p>
            <a:fld id="{7CB1CFCA-EE77-9F4A-8FAE-3286F1D37F0D}" type="slidenum">
              <a:rPr lang="en-US" smtClean="0"/>
              <a:pPr/>
              <a:t>34</a:t>
            </a:fld>
            <a:endParaRPr lang="en-US" dirty="0"/>
          </a:p>
        </p:txBody>
      </p:sp>
      <p:graphicFrame>
        <p:nvGraphicFramePr>
          <p:cNvPr id="4" name="Table 3">
            <a:extLst>
              <a:ext uri="{FF2B5EF4-FFF2-40B4-BE49-F238E27FC236}">
                <a16:creationId xmlns:a16="http://schemas.microsoft.com/office/drawing/2014/main" id="{D9ACC4BE-6EBA-4B36-9DEC-41D25C2602AA}"/>
              </a:ext>
            </a:extLst>
          </p:cNvPr>
          <p:cNvGraphicFramePr>
            <a:graphicFrameLocks noGrp="1"/>
          </p:cNvGraphicFramePr>
          <p:nvPr>
            <p:extLst>
              <p:ext uri="{D42A27DB-BD31-4B8C-83A1-F6EECF244321}">
                <p14:modId xmlns:p14="http://schemas.microsoft.com/office/powerpoint/2010/main" val="1706458164"/>
              </p:ext>
            </p:extLst>
          </p:nvPr>
        </p:nvGraphicFramePr>
        <p:xfrm>
          <a:off x="775405" y="465181"/>
          <a:ext cx="8368596" cy="647700"/>
        </p:xfrm>
        <a:graphic>
          <a:graphicData uri="http://schemas.openxmlformats.org/drawingml/2006/table">
            <a:tbl>
              <a:tblPr firstRow="1">
                <a:tableStyleId>{5C22544A-7EE6-4342-B048-85BDC9FD1C3A}</a:tableStyleId>
              </a:tblPr>
              <a:tblGrid>
                <a:gridCol w="8368596">
                  <a:extLst>
                    <a:ext uri="{9D8B030D-6E8A-4147-A177-3AD203B41FA5}">
                      <a16:colId xmlns:a16="http://schemas.microsoft.com/office/drawing/2014/main" val="20000"/>
                    </a:ext>
                  </a:extLst>
                </a:gridCol>
              </a:tblGrid>
              <a:tr h="639461">
                <a:tc>
                  <a:txBody>
                    <a:bodyPr/>
                    <a:lstStyle/>
                    <a:p>
                      <a:pPr algn="l">
                        <a:lnSpc>
                          <a:spcPts val="3260"/>
                        </a:lnSpc>
                      </a:pPr>
                      <a:r>
                        <a:rPr lang="en-US" sz="3200" b="0" dirty="0">
                          <a:solidFill>
                            <a:srgbClr val="2F6B97"/>
                          </a:solidFill>
                          <a:latin typeface="Franklin Gothic Medium"/>
                          <a:cs typeface="Franklin Gothic Medium"/>
                        </a:rPr>
                        <a:t>Local Community B - Drivers of Change</a:t>
                      </a:r>
                    </a:p>
                  </a:txBody>
                  <a:tcPr marL="0" marR="457200" marT="0" marB="228600">
                    <a:lnL w="12700" cmpd="sng">
                      <a:noFill/>
                    </a:lnL>
                    <a:lnR w="12700" cmpd="sng">
                      <a:noFill/>
                    </a:lnR>
                    <a:lnT w="12700" cmpd="sng">
                      <a:noFill/>
                    </a:lnT>
                    <a:lnB w="381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3FF46B93-7BB7-4769-8579-A03E5D77159B}"/>
              </a:ext>
            </a:extLst>
          </p:cNvPr>
          <p:cNvPicPr>
            <a:picLocks noChangeAspect="1"/>
          </p:cNvPicPr>
          <p:nvPr/>
        </p:nvPicPr>
        <p:blipFill>
          <a:blip r:embed="rId3"/>
          <a:stretch>
            <a:fillRect/>
          </a:stretch>
        </p:blipFill>
        <p:spPr>
          <a:xfrm>
            <a:off x="1281855" y="1517910"/>
            <a:ext cx="6632268" cy="4343400"/>
          </a:xfrm>
          <a:prstGeom prst="rect">
            <a:avLst/>
          </a:prstGeom>
        </p:spPr>
      </p:pic>
      <p:sp>
        <p:nvSpPr>
          <p:cNvPr id="3" name="Oval 2">
            <a:extLst>
              <a:ext uri="{FF2B5EF4-FFF2-40B4-BE49-F238E27FC236}">
                <a16:creationId xmlns:a16="http://schemas.microsoft.com/office/drawing/2014/main" id="{EBB6E98C-15CB-41F7-A9BA-348DE8E4D405}"/>
              </a:ext>
            </a:extLst>
          </p:cNvPr>
          <p:cNvSpPr/>
          <p:nvPr/>
        </p:nvSpPr>
        <p:spPr>
          <a:xfrm rot="2697702">
            <a:off x="4801601" y="4067196"/>
            <a:ext cx="262109" cy="955589"/>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B9EEBE7-34A4-4CC8-B851-834A2E7F9F56}"/>
              </a:ext>
            </a:extLst>
          </p:cNvPr>
          <p:cNvSpPr/>
          <p:nvPr/>
        </p:nvSpPr>
        <p:spPr>
          <a:xfrm rot="2697702">
            <a:off x="5893790" y="3872982"/>
            <a:ext cx="341174" cy="2289820"/>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257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661C54-BAC4-4155-AD65-315F3FBE213C}"/>
              </a:ext>
            </a:extLst>
          </p:cNvPr>
          <p:cNvSpPr>
            <a:spLocks noGrp="1"/>
          </p:cNvSpPr>
          <p:nvPr>
            <p:ph type="sldNum" sz="quarter" idx="12"/>
          </p:nvPr>
        </p:nvSpPr>
        <p:spPr/>
        <p:txBody>
          <a:bodyPr/>
          <a:lstStyle/>
          <a:p>
            <a:fld id="{7CB1CFCA-EE77-9F4A-8FAE-3286F1D37F0D}" type="slidenum">
              <a:rPr lang="en-US" smtClean="0"/>
              <a:pPr/>
              <a:t>35</a:t>
            </a:fld>
            <a:endParaRPr lang="en-US" dirty="0"/>
          </a:p>
        </p:txBody>
      </p:sp>
      <p:pic>
        <p:nvPicPr>
          <p:cNvPr id="4" name="Picture 3">
            <a:extLst>
              <a:ext uri="{FF2B5EF4-FFF2-40B4-BE49-F238E27FC236}">
                <a16:creationId xmlns:a16="http://schemas.microsoft.com/office/drawing/2014/main" id="{58479619-5490-49F9-92DD-84B08712C30B}"/>
              </a:ext>
            </a:extLst>
          </p:cNvPr>
          <p:cNvPicPr>
            <a:picLocks noChangeAspect="1"/>
          </p:cNvPicPr>
          <p:nvPr/>
        </p:nvPicPr>
        <p:blipFill rotWithShape="1">
          <a:blip r:embed="rId2"/>
          <a:srcRect l="43818" t="23402" r="28182" b="10303"/>
          <a:stretch/>
        </p:blipFill>
        <p:spPr>
          <a:xfrm>
            <a:off x="4661014" y="155448"/>
            <a:ext cx="4482986" cy="5967615"/>
          </a:xfrm>
          <a:prstGeom prst="rect">
            <a:avLst/>
          </a:prstGeom>
        </p:spPr>
      </p:pic>
      <p:pic>
        <p:nvPicPr>
          <p:cNvPr id="5" name="Picture 4">
            <a:extLst>
              <a:ext uri="{FF2B5EF4-FFF2-40B4-BE49-F238E27FC236}">
                <a16:creationId xmlns:a16="http://schemas.microsoft.com/office/drawing/2014/main" id="{E8C57A22-8702-42A3-A2F2-D9849A1E89EB}"/>
              </a:ext>
            </a:extLst>
          </p:cNvPr>
          <p:cNvPicPr>
            <a:picLocks noChangeAspect="1"/>
          </p:cNvPicPr>
          <p:nvPr/>
        </p:nvPicPr>
        <p:blipFill rotWithShape="1">
          <a:blip r:embed="rId3"/>
          <a:srcRect l="43637" t="22755" r="27999" b="10304"/>
          <a:stretch/>
        </p:blipFill>
        <p:spPr>
          <a:xfrm>
            <a:off x="0" y="142978"/>
            <a:ext cx="4482986" cy="5948576"/>
          </a:xfrm>
          <a:prstGeom prst="rect">
            <a:avLst/>
          </a:prstGeom>
        </p:spPr>
      </p:pic>
    </p:spTree>
    <p:extLst>
      <p:ext uri="{BB962C8B-B14F-4D97-AF65-F5344CB8AC3E}">
        <p14:creationId xmlns:p14="http://schemas.microsoft.com/office/powerpoint/2010/main" val="2210505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EF7EBFA-CF74-4B8B-ACED-E5ED2A4CE4CE}"/>
              </a:ext>
            </a:extLst>
          </p:cNvPr>
          <p:cNvGraphicFramePr>
            <a:graphicFrameLocks noGrp="1"/>
          </p:cNvGraphicFramePr>
          <p:nvPr>
            <p:extLst>
              <p:ext uri="{D42A27DB-BD31-4B8C-83A1-F6EECF244321}">
                <p14:modId xmlns:p14="http://schemas.microsoft.com/office/powerpoint/2010/main" val="1286915485"/>
              </p:ext>
            </p:extLst>
          </p:nvPr>
        </p:nvGraphicFramePr>
        <p:xfrm>
          <a:off x="775404" y="923137"/>
          <a:ext cx="8368596" cy="4435847"/>
        </p:xfrm>
        <a:graphic>
          <a:graphicData uri="http://schemas.openxmlformats.org/drawingml/2006/table">
            <a:tbl>
              <a:tblPr firstRow="1">
                <a:tableStyleId>{5C22544A-7EE6-4342-B048-85BDC9FD1C3A}</a:tableStyleId>
              </a:tblPr>
              <a:tblGrid>
                <a:gridCol w="4598404">
                  <a:extLst>
                    <a:ext uri="{9D8B030D-6E8A-4147-A177-3AD203B41FA5}">
                      <a16:colId xmlns:a16="http://schemas.microsoft.com/office/drawing/2014/main" val="20000"/>
                    </a:ext>
                  </a:extLst>
                </a:gridCol>
                <a:gridCol w="3770192">
                  <a:extLst>
                    <a:ext uri="{9D8B030D-6E8A-4147-A177-3AD203B41FA5}">
                      <a16:colId xmlns:a16="http://schemas.microsoft.com/office/drawing/2014/main" val="20001"/>
                    </a:ext>
                  </a:extLst>
                </a:gridCol>
              </a:tblGrid>
              <a:tr h="1018653">
                <a:tc>
                  <a:txBody>
                    <a:bodyPr/>
                    <a:lstStyle/>
                    <a:p>
                      <a:pPr marL="0" marR="0" indent="0" algn="l" defTabSz="914400" rtl="0" eaLnBrk="1" fontAlgn="auto" latinLnBrk="0" hangingPunct="1">
                        <a:lnSpc>
                          <a:spcPts val="3260"/>
                        </a:lnSpc>
                        <a:spcBef>
                          <a:spcPts val="190"/>
                        </a:spcBef>
                        <a:spcAft>
                          <a:spcPts val="0"/>
                        </a:spcAft>
                        <a:buClrTx/>
                        <a:buSzTx/>
                        <a:buFontTx/>
                        <a:buNone/>
                        <a:tabLst/>
                        <a:defRPr/>
                      </a:pPr>
                      <a:r>
                        <a:rPr lang="en-US" sz="2000" b="0" cap="none" dirty="0">
                          <a:solidFill>
                            <a:srgbClr val="000000"/>
                          </a:solidFill>
                          <a:latin typeface="Franklin Gothic Medium"/>
                          <a:cs typeface="Franklin Gothic Medium"/>
                        </a:rPr>
                        <a:t>Maia A. Davis </a:t>
                      </a:r>
                    </a:p>
                    <a:p>
                      <a:pPr marL="0" indent="0">
                        <a:spcBef>
                          <a:spcPts val="190"/>
                        </a:spcBef>
                        <a:spcAft>
                          <a:spcPts val="0"/>
                        </a:spcAft>
                        <a:buNone/>
                      </a:pPr>
                      <a:r>
                        <a:rPr lang="en-US" sz="1400" b="0" dirty="0">
                          <a:solidFill>
                            <a:srgbClr val="000000"/>
                          </a:solidFill>
                          <a:latin typeface="+mn-lt"/>
                          <a:cs typeface="Franklin Gothic Book"/>
                        </a:rPr>
                        <a:t>Senior Environmental Planner </a:t>
                      </a:r>
                    </a:p>
                    <a:p>
                      <a:pPr marL="0" marR="0" indent="0" algn="l" defTabSz="457200" rtl="0" eaLnBrk="1" fontAlgn="auto" latinLnBrk="0" hangingPunct="1">
                        <a:lnSpc>
                          <a:spcPct val="100000"/>
                        </a:lnSpc>
                        <a:spcBef>
                          <a:spcPts val="190"/>
                        </a:spcBef>
                        <a:spcAft>
                          <a:spcPts val="0"/>
                        </a:spcAft>
                        <a:buClrTx/>
                        <a:buSzTx/>
                        <a:buFontTx/>
                        <a:buNone/>
                        <a:tabLst/>
                        <a:defRPr/>
                      </a:pPr>
                      <a:r>
                        <a:rPr lang="en-US" sz="1400" b="0" dirty="0">
                          <a:solidFill>
                            <a:srgbClr val="000000"/>
                          </a:solidFill>
                          <a:latin typeface="+mn-lt"/>
                          <a:cs typeface="Franklin Gothic Book"/>
                        </a:rPr>
                        <a:t>(202) 962-3227</a:t>
                      </a:r>
                      <a:endParaRPr lang="en-US" sz="1400" b="0" dirty="0">
                        <a:latin typeface="+mn-lt"/>
                        <a:cs typeface="Franklin Gothic Book"/>
                      </a:endParaRPr>
                    </a:p>
                    <a:p>
                      <a:pPr marL="0" marR="0" indent="0" algn="l" defTabSz="457200" rtl="0" eaLnBrk="1" fontAlgn="auto" latinLnBrk="0" hangingPunct="1">
                        <a:lnSpc>
                          <a:spcPct val="100000"/>
                        </a:lnSpc>
                        <a:spcBef>
                          <a:spcPts val="190"/>
                        </a:spcBef>
                        <a:spcAft>
                          <a:spcPts val="0"/>
                        </a:spcAft>
                        <a:buClrTx/>
                        <a:buSzTx/>
                        <a:buFontTx/>
                        <a:buNone/>
                        <a:tabLst/>
                        <a:defRPr/>
                      </a:pPr>
                      <a:r>
                        <a:rPr lang="en-US" sz="1400" b="0" dirty="0">
                          <a:solidFill>
                            <a:srgbClr val="000000"/>
                          </a:solidFill>
                          <a:latin typeface="+mn-lt"/>
                          <a:cs typeface="Franklin Gothic Book"/>
                          <a:hlinkClick r:id="rId2"/>
                        </a:rPr>
                        <a:t>mdavis@mwcog.org</a:t>
                      </a:r>
                      <a:r>
                        <a:rPr lang="en-US" sz="1400" b="0" dirty="0">
                          <a:solidFill>
                            <a:srgbClr val="000000"/>
                          </a:solidFill>
                          <a:latin typeface="+mn-lt"/>
                          <a:cs typeface="Franklin Gothic Book"/>
                        </a:rPr>
                        <a:t> </a:t>
                      </a:r>
                    </a:p>
                  </a:txBody>
                  <a:tcPr marL="0" marR="457200" marT="0" marB="228600">
                    <a:lnL w="12700" cmpd="sng">
                      <a:noFill/>
                    </a:lnL>
                    <a:lnR w="12700" cmpd="sng">
                      <a:noFill/>
                    </a:lnR>
                    <a:lnT w="12700" cmpd="sng">
                      <a:noFill/>
                    </a:lnT>
                    <a:lnB w="38100" cap="flat" cmpd="sng" algn="ctr">
                      <a:solidFill>
                        <a:schemeClr val="tx2"/>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190"/>
                        </a:spcBef>
                        <a:spcAft>
                          <a:spcPts val="0"/>
                        </a:spcAft>
                        <a:buClrTx/>
                        <a:buSzTx/>
                        <a:buFontTx/>
                        <a:buNone/>
                        <a:tabLst/>
                        <a:defRPr/>
                      </a:pPr>
                      <a:r>
                        <a:rPr lang="en-US" sz="2800" b="0" baseline="0" dirty="0">
                          <a:solidFill>
                            <a:schemeClr val="tx2"/>
                          </a:solidFill>
                          <a:latin typeface="+mj-lt"/>
                          <a:cs typeface="Franklin Gothic Medium"/>
                        </a:rPr>
                        <a:t>                           </a:t>
                      </a:r>
                    </a:p>
                    <a:p>
                      <a:pPr marL="0" marR="0" indent="0" algn="l" defTabSz="914400" rtl="0" eaLnBrk="1" fontAlgn="auto" latinLnBrk="0" hangingPunct="1">
                        <a:lnSpc>
                          <a:spcPct val="100000"/>
                        </a:lnSpc>
                        <a:spcBef>
                          <a:spcPts val="190"/>
                        </a:spcBef>
                        <a:spcAft>
                          <a:spcPts val="0"/>
                        </a:spcAft>
                        <a:buClrTx/>
                        <a:buSzTx/>
                        <a:buFontTx/>
                        <a:buNone/>
                        <a:tabLst/>
                        <a:defRPr/>
                      </a:pPr>
                      <a:r>
                        <a:rPr lang="en-US" sz="2800" b="0" baseline="0" dirty="0">
                          <a:solidFill>
                            <a:srgbClr val="2F6B97"/>
                          </a:solidFill>
                          <a:latin typeface="+mj-lt"/>
                          <a:cs typeface="Franklin Gothic Medium"/>
                        </a:rPr>
                        <a:t>                  </a:t>
                      </a:r>
                      <a:r>
                        <a:rPr lang="en-US" sz="2800" b="0" dirty="0">
                          <a:solidFill>
                            <a:srgbClr val="2F6B97"/>
                          </a:solidFill>
                          <a:latin typeface="+mj-lt"/>
                          <a:cs typeface="Franklin Gothic Medium"/>
                        </a:rPr>
                        <a:t>mwcog.org</a:t>
                      </a:r>
                    </a:p>
                  </a:txBody>
                  <a:tcPr marL="0" marR="457200" marT="0" marB="228600" anchor="b">
                    <a:lnL w="12700" cmpd="sng">
                      <a:noFill/>
                    </a:lnL>
                    <a:lnR w="12700" cmpd="sng">
                      <a:noFill/>
                    </a:lnR>
                    <a:lnT w="12700" cmpd="sng">
                      <a:noFill/>
                    </a:lnT>
                    <a:lnB w="38100" cap="flat" cmpd="sng" algn="ctr">
                      <a:solidFill>
                        <a:srgbClr val="0087CD"/>
                      </a:solidFill>
                      <a:prstDash val="solid"/>
                      <a:round/>
                      <a:headEnd type="none" w="med" len="med"/>
                      <a:tailEnd type="none" w="med" len="med"/>
                    </a:lnB>
                    <a:noFill/>
                  </a:tcPr>
                </a:tc>
                <a:extLst>
                  <a:ext uri="{0D108BD9-81ED-4DB2-BD59-A6C34878D82A}">
                    <a16:rowId xmlns:a16="http://schemas.microsoft.com/office/drawing/2014/main" val="10000"/>
                  </a:ext>
                </a:extLst>
              </a:tr>
              <a:tr h="3071867">
                <a:tc>
                  <a:txBody>
                    <a:bodyPr/>
                    <a:lstStyle/>
                    <a:p>
                      <a:pPr marL="0" indent="0">
                        <a:spcBef>
                          <a:spcPts val="300"/>
                        </a:spcBef>
                        <a:buNone/>
                      </a:pPr>
                      <a:r>
                        <a:rPr lang="en-US" sz="1400" dirty="0">
                          <a:latin typeface="Franklin Gothic Book"/>
                          <a:cs typeface="Franklin Gothic Book"/>
                        </a:rPr>
                        <a:t>777 North Capitol Street NE, </a:t>
                      </a:r>
                      <a:r>
                        <a:rPr lang="fr-FR" sz="1400" dirty="0">
                          <a:latin typeface="Franklin Gothic Book"/>
                          <a:cs typeface="Franklin Gothic Book"/>
                        </a:rPr>
                        <a:t>Suite 300</a:t>
                      </a:r>
                      <a:endParaRPr lang="en-US" sz="1400" dirty="0">
                        <a:latin typeface="Franklin Gothic Book"/>
                        <a:cs typeface="Franklin Gothic Book"/>
                      </a:endParaRPr>
                    </a:p>
                    <a:p>
                      <a:pPr marL="0" indent="0">
                        <a:spcBef>
                          <a:spcPts val="300"/>
                        </a:spcBef>
                        <a:buFont typeface="Arial" pitchFamily="34" charset="0"/>
                        <a:buNone/>
                      </a:pPr>
                      <a:r>
                        <a:rPr lang="en-US" sz="1400" dirty="0">
                          <a:latin typeface="Franklin Gothic Book"/>
                          <a:cs typeface="Franklin Gothic Book"/>
                        </a:rPr>
                        <a:t>Washington, DC 20002</a:t>
                      </a:r>
                    </a:p>
                  </a:txBody>
                  <a:tcPr marL="0" marR="0" marT="210312" marB="0">
                    <a:lnL w="12700" cmpd="sng">
                      <a:noFill/>
                    </a:lnL>
                    <a:lnR w="12700" cmpd="sng">
                      <a:noFill/>
                    </a:lnR>
                    <a:lnT w="3810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spcBef>
                          <a:spcPts val="300"/>
                        </a:spcBef>
                        <a:buFont typeface="Arial" pitchFamily="34" charset="0"/>
                        <a:buNone/>
                      </a:pPr>
                      <a:endParaRPr lang="en-US" sz="1200" dirty="0">
                        <a:latin typeface="Franklin Gothic Book"/>
                        <a:cs typeface="Franklin Gothic Book"/>
                      </a:endParaRPr>
                    </a:p>
                  </a:txBody>
                  <a:tcPr marL="0" marR="0" marT="210312" marB="0">
                    <a:lnL w="12700" cmpd="sng">
                      <a:noFill/>
                    </a:lnL>
                    <a:lnR w="12700" cmpd="sng">
                      <a:noFill/>
                    </a:lnR>
                    <a:lnT w="38100" cap="flat" cmpd="sng" algn="ctr">
                      <a:solidFill>
                        <a:srgbClr val="0087CD"/>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3" name="Picture 2">
            <a:extLst>
              <a:ext uri="{FF2B5EF4-FFF2-40B4-BE49-F238E27FC236}">
                <a16:creationId xmlns:a16="http://schemas.microsoft.com/office/drawing/2014/main" id="{28FA6C58-BE6B-497C-B5B9-FA68479A7298}"/>
              </a:ext>
            </a:extLst>
          </p:cNvPr>
          <p:cNvPicPr>
            <a:picLocks noChangeAspect="1"/>
          </p:cNvPicPr>
          <p:nvPr/>
        </p:nvPicPr>
        <p:blipFill rotWithShape="1">
          <a:blip r:embed="rId3"/>
          <a:srcRect t="42186" b="14098"/>
          <a:stretch/>
        </p:blipFill>
        <p:spPr>
          <a:xfrm>
            <a:off x="449705" y="3859968"/>
            <a:ext cx="8694296" cy="2998032"/>
          </a:xfrm>
          <a:prstGeom prst="rect">
            <a:avLst/>
          </a:prstGeom>
        </p:spPr>
      </p:pic>
    </p:spTree>
    <p:extLst>
      <p:ext uri="{BB962C8B-B14F-4D97-AF65-F5344CB8AC3E}">
        <p14:creationId xmlns:p14="http://schemas.microsoft.com/office/powerpoint/2010/main" val="1891428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22359" y="1464280"/>
            <a:ext cx="7772400" cy="2076449"/>
          </a:xfrm>
        </p:spPr>
        <p:txBody>
          <a:bodyPr/>
          <a:lstStyle/>
          <a:p>
            <a:r>
              <a:rPr lang="en-US" sz="4400" dirty="0">
                <a:solidFill>
                  <a:schemeClr val="accent1">
                    <a:lumMod val="50000"/>
                  </a:schemeClr>
                </a:solidFill>
              </a:rPr>
              <a:t>Attribution Analysis: Greenhouse Gas Emissions in Greater Philadelphia</a:t>
            </a:r>
          </a:p>
        </p:txBody>
      </p:sp>
      <p:sp>
        <p:nvSpPr>
          <p:cNvPr id="2051" name="Rectangle 3"/>
          <p:cNvSpPr>
            <a:spLocks noGrp="1" noChangeArrowheads="1"/>
          </p:cNvSpPr>
          <p:nvPr>
            <p:ph type="subTitle" idx="1"/>
          </p:nvPr>
        </p:nvSpPr>
        <p:spPr>
          <a:xfrm>
            <a:off x="440284" y="3711899"/>
            <a:ext cx="8317314" cy="2865664"/>
          </a:xfrm>
        </p:spPr>
        <p:txBody>
          <a:bodyPr/>
          <a:lstStyle/>
          <a:p>
            <a:pPr>
              <a:spcBef>
                <a:spcPts val="0"/>
              </a:spcBef>
            </a:pPr>
            <a:r>
              <a:rPr lang="en-US" sz="2400" i="0" dirty="0">
                <a:solidFill>
                  <a:schemeClr val="accent1">
                    <a:lumMod val="75000"/>
                  </a:schemeClr>
                </a:solidFill>
              </a:rPr>
              <a:t>NARC Webinar: </a:t>
            </a:r>
            <a:r>
              <a:rPr lang="en-US" sz="2400" dirty="0">
                <a:solidFill>
                  <a:schemeClr val="accent1">
                    <a:lumMod val="75000"/>
                  </a:schemeClr>
                </a:solidFill>
              </a:rPr>
              <a:t>“Contribution Analysis: How Regions Can Track Progress in Greenhouse Gas Mitigation”</a:t>
            </a:r>
          </a:p>
          <a:p>
            <a:pPr>
              <a:spcBef>
                <a:spcPts val="0"/>
              </a:spcBef>
            </a:pPr>
            <a:endParaRPr lang="en-US" dirty="0">
              <a:solidFill>
                <a:schemeClr val="accent1">
                  <a:lumMod val="75000"/>
                </a:schemeClr>
              </a:solidFill>
            </a:endParaRPr>
          </a:p>
          <a:p>
            <a:pPr>
              <a:spcBef>
                <a:spcPts val="0"/>
              </a:spcBef>
            </a:pPr>
            <a:r>
              <a:rPr lang="en-US" sz="2400" i="0" dirty="0">
                <a:solidFill>
                  <a:schemeClr val="accent1">
                    <a:lumMod val="75000"/>
                  </a:schemeClr>
                </a:solidFill>
              </a:rPr>
              <a:t>August 20</a:t>
            </a:r>
            <a:r>
              <a:rPr lang="en-US" sz="2400" i="0" baseline="30000" dirty="0">
                <a:solidFill>
                  <a:schemeClr val="accent1">
                    <a:lumMod val="75000"/>
                  </a:schemeClr>
                </a:solidFill>
              </a:rPr>
              <a:t>th</a:t>
            </a:r>
            <a:r>
              <a:rPr lang="en-US" sz="2400" i="0" dirty="0">
                <a:solidFill>
                  <a:schemeClr val="accent1">
                    <a:lumMod val="75000"/>
                  </a:schemeClr>
                </a:solidFill>
              </a:rPr>
              <a:t>, 2019</a:t>
            </a:r>
          </a:p>
          <a:p>
            <a:pPr>
              <a:spcBef>
                <a:spcPts val="0"/>
              </a:spcBef>
            </a:pPr>
            <a:endParaRPr lang="en-US" i="0" dirty="0">
              <a:solidFill>
                <a:schemeClr val="accent1">
                  <a:lumMod val="75000"/>
                </a:schemeClr>
              </a:solidFill>
            </a:endParaRPr>
          </a:p>
          <a:p>
            <a:pPr>
              <a:spcBef>
                <a:spcPts val="0"/>
              </a:spcBef>
            </a:pPr>
            <a:r>
              <a:rPr lang="en-US" sz="1800" i="0" dirty="0">
                <a:solidFill>
                  <a:schemeClr val="accent1">
                    <a:lumMod val="75000"/>
                  </a:schemeClr>
                </a:solidFill>
              </a:rPr>
              <a:t>Robert Graff</a:t>
            </a:r>
          </a:p>
          <a:p>
            <a:pPr>
              <a:spcBef>
                <a:spcPts val="0"/>
              </a:spcBef>
            </a:pPr>
            <a:r>
              <a:rPr lang="en-US" sz="1800" i="0" dirty="0">
                <a:solidFill>
                  <a:schemeClr val="accent1">
                    <a:lumMod val="75000"/>
                  </a:schemeClr>
                </a:solidFill>
              </a:rPr>
              <a:t>Manager, Office of Energy and Climate Change Initiatives</a:t>
            </a:r>
          </a:p>
          <a:p>
            <a:pPr>
              <a:spcBef>
                <a:spcPts val="0"/>
              </a:spcBef>
            </a:pPr>
            <a:r>
              <a:rPr lang="en-US" sz="1800" i="0" dirty="0">
                <a:solidFill>
                  <a:schemeClr val="accent1">
                    <a:lumMod val="75000"/>
                  </a:schemeClr>
                </a:solidFill>
              </a:rPr>
              <a:t>Delaware Valley Regional Planning Commission</a:t>
            </a:r>
          </a:p>
        </p:txBody>
      </p:sp>
    </p:spTree>
    <p:extLst>
      <p:ext uri="{BB962C8B-B14F-4D97-AF65-F5344CB8AC3E}">
        <p14:creationId xmlns:p14="http://schemas.microsoft.com/office/powerpoint/2010/main" val="1317269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9"/>
          <p:cNvSpPr>
            <a:spLocks noChangeArrowheads="1"/>
          </p:cNvSpPr>
          <p:nvPr/>
        </p:nvSpPr>
        <p:spPr bwMode="auto">
          <a:xfrm>
            <a:off x="5410200" y="1547488"/>
            <a:ext cx="3733800" cy="32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rgbClr val="669900"/>
              </a:buClr>
              <a:buFont typeface="Wingdings" pitchFamily="2" charset="2"/>
              <a:buChar char="§"/>
            </a:pPr>
            <a:r>
              <a:rPr lang="en-US" altLang="en-US" sz="2800" dirty="0">
                <a:solidFill>
                  <a:schemeClr val="tx1">
                    <a:lumMod val="95000"/>
                    <a:lumOff val="5000"/>
                  </a:schemeClr>
                </a:solidFill>
                <a:latin typeface="Calibri" pitchFamily="34" charset="0"/>
              </a:rPr>
              <a:t>Metropolitan Planning Organization (MPO) for Greater Philadelphia region</a:t>
            </a:r>
          </a:p>
          <a:p>
            <a:pPr eaLnBrk="1" hangingPunct="1">
              <a:spcBef>
                <a:spcPct val="20000"/>
              </a:spcBef>
              <a:buClr>
                <a:srgbClr val="669900"/>
              </a:buClr>
              <a:buFont typeface="Wingdings" pitchFamily="2" charset="2"/>
              <a:buChar char="§"/>
            </a:pPr>
            <a:r>
              <a:rPr lang="en-US" altLang="en-US" sz="2800" dirty="0">
                <a:solidFill>
                  <a:schemeClr val="tx1">
                    <a:lumMod val="95000"/>
                    <a:lumOff val="5000"/>
                  </a:schemeClr>
                </a:solidFill>
                <a:latin typeface="Calibri" pitchFamily="34" charset="0"/>
              </a:rPr>
              <a:t>Board comprised of representatives of the counties, major cities, key state agencies, and governors’ offices </a:t>
            </a:r>
          </a:p>
        </p:txBody>
      </p:sp>
      <p:sp>
        <p:nvSpPr>
          <p:cNvPr id="4100" name="Rectangle 13"/>
          <p:cNvSpPr>
            <a:spLocks noGrp="1" noChangeArrowheads="1"/>
          </p:cNvSpPr>
          <p:nvPr>
            <p:ph type="title" idx="4294967295"/>
          </p:nvPr>
        </p:nvSpPr>
        <p:spPr/>
        <p:txBody>
          <a:bodyPr/>
          <a:lstStyle/>
          <a:p>
            <a:pPr eaLnBrk="1" hangingPunct="1"/>
            <a:r>
              <a:rPr lang="en-US" altLang="en-US" i="1" dirty="0">
                <a:solidFill>
                  <a:srgbClr val="0078AE"/>
                </a:solidFill>
              </a:rPr>
              <a:t>Delaware Valley Regional Planning Commission (DVRPC)</a:t>
            </a:r>
          </a:p>
        </p:txBody>
      </p:sp>
      <p:pic>
        <p:nvPicPr>
          <p:cNvPr id="6" name="Picture 5" descr="mapPPP2"/>
          <p:cNvPicPr>
            <a:picLocks noChangeAspect="1" noChangeArrowheads="1"/>
          </p:cNvPicPr>
          <p:nvPr/>
        </p:nvPicPr>
        <p:blipFill>
          <a:blip r:embed="rId3"/>
          <a:srcRect/>
          <a:stretch>
            <a:fillRect/>
          </a:stretch>
        </p:blipFill>
        <p:spPr bwMode="auto">
          <a:xfrm>
            <a:off x="54592" y="1846998"/>
            <a:ext cx="5410200" cy="3366006"/>
          </a:xfrm>
          <a:prstGeom prst="rect">
            <a:avLst/>
          </a:prstGeom>
          <a:noFill/>
          <a:ln w="9525">
            <a:noFill/>
            <a:miter lim="800000"/>
            <a:headEnd/>
            <a:tailEnd/>
          </a:ln>
        </p:spPr>
      </p:pic>
    </p:spTree>
    <p:extLst>
      <p:ext uri="{BB962C8B-B14F-4D97-AF65-F5344CB8AC3E}">
        <p14:creationId xmlns:p14="http://schemas.microsoft.com/office/powerpoint/2010/main" val="3660496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9"/>
          <p:cNvSpPr>
            <a:spLocks noChangeArrowheads="1"/>
          </p:cNvSpPr>
          <p:nvPr/>
        </p:nvSpPr>
        <p:spPr bwMode="auto">
          <a:xfrm>
            <a:off x="4973472" y="2141754"/>
            <a:ext cx="3842982" cy="279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rgbClr val="669900"/>
              </a:buClr>
              <a:buFont typeface="Wingdings" pitchFamily="2" charset="2"/>
              <a:buChar char="§"/>
            </a:pPr>
            <a:r>
              <a:rPr lang="en-US" altLang="en-US" sz="2800" dirty="0">
                <a:solidFill>
                  <a:schemeClr val="tx1">
                    <a:lumMod val="95000"/>
                    <a:lumOff val="5000"/>
                  </a:schemeClr>
                </a:solidFill>
                <a:latin typeface="Calibri" pitchFamily="34" charset="0"/>
              </a:rPr>
              <a:t>The region’s long-range plan</a:t>
            </a:r>
          </a:p>
          <a:p>
            <a:pPr eaLnBrk="1" hangingPunct="1">
              <a:spcBef>
                <a:spcPct val="20000"/>
              </a:spcBef>
              <a:buClr>
                <a:srgbClr val="669900"/>
              </a:buClr>
              <a:buFont typeface="Wingdings" pitchFamily="2" charset="2"/>
              <a:buChar char="§"/>
            </a:pPr>
            <a:r>
              <a:rPr lang="en-US" altLang="en-US" sz="2800" dirty="0">
                <a:solidFill>
                  <a:schemeClr val="tx1">
                    <a:lumMod val="95000"/>
                    <a:lumOff val="5000"/>
                  </a:schemeClr>
                </a:solidFill>
                <a:latin typeface="Calibri" pitchFamily="34" charset="0"/>
              </a:rPr>
              <a:t>Sets a goal of reducing GHG emissions by 60% from 2005 levels by 2040 </a:t>
            </a:r>
          </a:p>
        </p:txBody>
      </p:sp>
      <p:sp>
        <p:nvSpPr>
          <p:cNvPr id="4100" name="Rectangle 13"/>
          <p:cNvSpPr>
            <a:spLocks noGrp="1" noChangeArrowheads="1"/>
          </p:cNvSpPr>
          <p:nvPr>
            <p:ph type="title" idx="4294967295"/>
          </p:nvPr>
        </p:nvSpPr>
        <p:spPr/>
        <p:txBody>
          <a:bodyPr/>
          <a:lstStyle/>
          <a:p>
            <a:pPr eaLnBrk="1" hangingPunct="1"/>
            <a:r>
              <a:rPr lang="en-US" altLang="en-US" i="1" dirty="0">
                <a:solidFill>
                  <a:srgbClr val="0078AE"/>
                </a:solidFill>
              </a:rPr>
              <a:t>Connections 2045: Plan for Greater Philadelphia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1031" y="1547488"/>
            <a:ext cx="4084637"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1245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alanoa dialogues denver">
            <a:extLst>
              <a:ext uri="{FF2B5EF4-FFF2-40B4-BE49-F238E27FC236}">
                <a16:creationId xmlns:a16="http://schemas.microsoft.com/office/drawing/2014/main" id="{D1429941-C875-41F4-BCEF-7C33DC7EC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923"/>
            <a:ext cx="9144000" cy="68650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3D851AE-341C-4040-B057-BC18D9750C5C}"/>
              </a:ext>
            </a:extLst>
          </p:cNvPr>
          <p:cNvSpPr/>
          <p:nvPr/>
        </p:nvSpPr>
        <p:spPr>
          <a:xfrm>
            <a:off x="480447" y="236923"/>
            <a:ext cx="5842861" cy="2351294"/>
          </a:xfrm>
          <a:prstGeom prst="rect">
            <a:avLst/>
          </a:prstGeom>
          <a:gradFill>
            <a:gsLst>
              <a:gs pos="0">
                <a:schemeClr val="bg1">
                  <a:lumMod val="95000"/>
                  <a:alpha val="50000"/>
                </a:schemeClr>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E1A0958-4401-4A35-B2D6-8F2F4D8CC521}"/>
              </a:ext>
            </a:extLst>
          </p:cNvPr>
          <p:cNvSpPr txBox="1">
            <a:spLocks/>
          </p:cNvSpPr>
          <p:nvPr/>
        </p:nvSpPr>
        <p:spPr>
          <a:xfrm>
            <a:off x="480447" y="448576"/>
            <a:ext cx="5842861" cy="2351294"/>
          </a:xfrm>
          <a:prstGeom prst="rect">
            <a:avLst/>
          </a:prstGeom>
        </p:spPr>
        <p:txBody>
          <a:bodyPr vert="horz" lIns="91440" tIns="45720" rIns="91440" bIns="45720" rtlCol="0" anchor="ctr">
            <a:normAutofit fontScale="67500" lnSpcReduction="20000"/>
          </a:bodyPr>
          <a:lstStyle>
            <a:lvl1pPr algn="l" defTabSz="457200" rtl="0" eaLnBrk="1" latinLnBrk="0" hangingPunct="1">
              <a:spcBef>
                <a:spcPct val="0"/>
              </a:spcBef>
              <a:buNone/>
              <a:defRPr sz="4800" b="0" i="0" kern="1200">
                <a:solidFill>
                  <a:schemeClr val="tx2"/>
                </a:solidFill>
                <a:latin typeface="Marion Regular"/>
                <a:ea typeface="+mj-ea"/>
                <a:cs typeface="Marion Regular"/>
              </a:defRPr>
            </a:lvl1pPr>
          </a:lstStyle>
          <a:p>
            <a:r>
              <a:rPr lang="en-US" sz="3700" dirty="0">
                <a:solidFill>
                  <a:schemeClr val="tx1">
                    <a:lumMod val="50000"/>
                  </a:schemeClr>
                </a:solidFill>
                <a:latin typeface="Calibri" panose="020F0502020204030204" pitchFamily="34" charset="0"/>
              </a:rPr>
              <a:t>ICLEI brings sustainability planning into communities through:</a:t>
            </a:r>
            <a:endParaRPr lang="en-US" sz="3700" dirty="0">
              <a:solidFill>
                <a:schemeClr val="bg1"/>
              </a:solidFill>
              <a:latin typeface="Calibri" panose="020F0502020204030204" pitchFamily="34" charset="0"/>
            </a:endParaRPr>
          </a:p>
          <a:p>
            <a:r>
              <a:rPr lang="en-US" sz="3700" dirty="0">
                <a:solidFill>
                  <a:srgbClr val="002060"/>
                </a:solidFill>
                <a:latin typeface="Calibri" panose="020F0502020204030204" pitchFamily="34" charset="0"/>
              </a:rPr>
              <a:t>• Convenings</a:t>
            </a:r>
          </a:p>
          <a:p>
            <a:r>
              <a:rPr lang="en-US" sz="3700" dirty="0">
                <a:solidFill>
                  <a:srgbClr val="002060"/>
                </a:solidFill>
                <a:latin typeface="Calibri" panose="020F0502020204030204" pitchFamily="34" charset="0"/>
              </a:rPr>
              <a:t>• Peer-city networks</a:t>
            </a:r>
          </a:p>
          <a:p>
            <a:r>
              <a:rPr lang="en-US" sz="3700" dirty="0">
                <a:solidFill>
                  <a:srgbClr val="002060"/>
                </a:solidFill>
                <a:latin typeface="Calibri" panose="020F0502020204030204" pitchFamily="34" charset="0"/>
              </a:rPr>
              <a:t>• Cohort Trainings</a:t>
            </a:r>
          </a:p>
          <a:p>
            <a:r>
              <a:rPr lang="en-US" sz="3700" dirty="0">
                <a:solidFill>
                  <a:srgbClr val="002060"/>
                </a:solidFill>
                <a:latin typeface="Calibri" panose="020F0502020204030204" pitchFamily="34" charset="0"/>
              </a:rPr>
              <a:t>• Tools &amp; Protocols</a:t>
            </a:r>
          </a:p>
          <a:p>
            <a:r>
              <a:rPr lang="en-US" sz="3700" dirty="0">
                <a:solidFill>
                  <a:srgbClr val="002060"/>
                </a:solidFill>
                <a:latin typeface="Calibri" panose="020F0502020204030204" pitchFamily="34" charset="0"/>
              </a:rPr>
              <a:t>• Resources and Best Practices</a:t>
            </a:r>
          </a:p>
          <a:p>
            <a:endParaRPr lang="en-US" sz="3600" dirty="0">
              <a:solidFill>
                <a:schemeClr val="tx1">
                  <a:lumMod val="50000"/>
                </a:schemeClr>
              </a:solidFill>
              <a:latin typeface="Baskerville Old Face" panose="02020602080505020303" pitchFamily="18" charset="0"/>
            </a:endParaRPr>
          </a:p>
        </p:txBody>
      </p:sp>
    </p:spTree>
    <p:extLst>
      <p:ext uri="{BB962C8B-B14F-4D97-AF65-F5344CB8AC3E}">
        <p14:creationId xmlns:p14="http://schemas.microsoft.com/office/powerpoint/2010/main" val="2558838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idx="4294967295"/>
          </p:nvPr>
        </p:nvSpPr>
        <p:spPr>
          <a:xfrm>
            <a:off x="0" y="55563"/>
            <a:ext cx="8229600" cy="1139825"/>
          </a:xfrm>
        </p:spPr>
        <p:txBody>
          <a:bodyPr/>
          <a:lstStyle/>
          <a:p>
            <a:pPr eaLnBrk="1" hangingPunct="1"/>
            <a:r>
              <a:rPr lang="en-US" dirty="0">
                <a:latin typeface="Arial Black" panose="020B0A04020102020204" pitchFamily="34" charset="0"/>
              </a:rPr>
              <a:t>DVRPC Areas of Activity</a:t>
            </a:r>
          </a:p>
        </p:txBody>
      </p:sp>
      <p:sp>
        <p:nvSpPr>
          <p:cNvPr id="19458" name="Rectangle 3"/>
          <p:cNvSpPr>
            <a:spLocks noGrp="1" noChangeArrowheads="1"/>
          </p:cNvSpPr>
          <p:nvPr>
            <p:ph type="body" idx="4294967295"/>
          </p:nvPr>
        </p:nvSpPr>
        <p:spPr>
          <a:xfrm>
            <a:off x="4724400" y="1295400"/>
            <a:ext cx="4419600" cy="4648200"/>
          </a:xfrm>
        </p:spPr>
        <p:txBody>
          <a:bodyPr/>
          <a:lstStyle/>
          <a:p>
            <a:pPr marL="0" indent="0" eaLnBrk="1" hangingPunct="1">
              <a:buNone/>
            </a:pPr>
            <a:r>
              <a:rPr lang="en-US" sz="2000" dirty="0">
                <a:solidFill>
                  <a:srgbClr val="4D4D4D"/>
                </a:solidFill>
              </a:rPr>
              <a:t>Transportation, Air Quality, Smart Growth, Environmental Planning, Housing and Economic Development, Population and Employment forecasts, Long Range Planning, and…</a:t>
            </a:r>
          </a:p>
          <a:p>
            <a:pPr marL="0" indent="0" eaLnBrk="1" hangingPunct="1">
              <a:buNone/>
            </a:pPr>
            <a:endParaRPr lang="en-US" sz="2000" dirty="0">
              <a:solidFill>
                <a:srgbClr val="4D4D4D"/>
              </a:solidFill>
            </a:endParaRPr>
          </a:p>
          <a:p>
            <a:pPr marL="0" indent="0" eaLnBrk="1" hangingPunct="1">
              <a:buNone/>
            </a:pPr>
            <a:r>
              <a:rPr lang="en-US" sz="2000" dirty="0">
                <a:solidFill>
                  <a:srgbClr val="4D4D4D"/>
                </a:solidFill>
              </a:rPr>
              <a:t>Energy and Climate Change Initiatives:</a:t>
            </a:r>
          </a:p>
          <a:p>
            <a:pPr marL="169863" indent="0">
              <a:buNone/>
            </a:pPr>
            <a:r>
              <a:rPr lang="en-US" sz="1800" i="1" dirty="0"/>
              <a:t>Understand and advance effective and practical policies to reduce greenhouse gas emissions and prepare the region for the inevitable long-term impacts of climate change, with a particular focus on the transportation sector.</a:t>
            </a:r>
          </a:p>
        </p:txBody>
      </p:sp>
      <p:pic>
        <p:nvPicPr>
          <p:cNvPr id="19459" name="Picture 5" descr="iStock_000004029066Small"/>
          <p:cNvPicPr>
            <a:picLocks noChangeAspect="1" noChangeArrowheads="1"/>
          </p:cNvPicPr>
          <p:nvPr/>
        </p:nvPicPr>
        <p:blipFill>
          <a:blip r:embed="rId3"/>
          <a:srcRect/>
          <a:stretch>
            <a:fillRect/>
          </a:stretch>
        </p:blipFill>
        <p:spPr bwMode="auto">
          <a:xfrm>
            <a:off x="327024" y="1371600"/>
            <a:ext cx="4321175" cy="5257800"/>
          </a:xfrm>
          <a:prstGeom prst="rect">
            <a:avLst/>
          </a:prstGeom>
          <a:noFill/>
          <a:ln w="9525">
            <a:noFill/>
            <a:miter lim="800000"/>
            <a:headEnd/>
            <a:tailEnd/>
          </a:ln>
        </p:spPr>
      </p:pic>
    </p:spTree>
    <p:extLst>
      <p:ext uri="{BB962C8B-B14F-4D97-AF65-F5344CB8AC3E}">
        <p14:creationId xmlns:p14="http://schemas.microsoft.com/office/powerpoint/2010/main" val="2527339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13"/>
          <p:cNvSpPr>
            <a:spLocks noGrp="1" noChangeArrowheads="1"/>
          </p:cNvSpPr>
          <p:nvPr>
            <p:ph type="title" idx="4294967295"/>
          </p:nvPr>
        </p:nvSpPr>
        <p:spPr/>
        <p:txBody>
          <a:bodyPr/>
          <a:lstStyle/>
          <a:p>
            <a:pPr eaLnBrk="1" hangingPunct="1"/>
            <a:r>
              <a:rPr lang="en-US" altLang="en-US" i="1" dirty="0">
                <a:solidFill>
                  <a:srgbClr val="0078AE"/>
                </a:solidFill>
              </a:rPr>
              <a:t>Energy Use and Greenhouse Gas Emissions Inventories for Greater Philadelphia</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150937"/>
            <a:ext cx="8686800" cy="570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551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13"/>
          <p:cNvSpPr>
            <a:spLocks noGrp="1" noChangeArrowheads="1"/>
          </p:cNvSpPr>
          <p:nvPr>
            <p:ph type="title" idx="4294967295"/>
          </p:nvPr>
        </p:nvSpPr>
        <p:spPr/>
        <p:txBody>
          <a:bodyPr/>
          <a:lstStyle/>
          <a:p>
            <a:pPr eaLnBrk="1" hangingPunct="1"/>
            <a:r>
              <a:rPr lang="en-US" altLang="en-US" dirty="0">
                <a:solidFill>
                  <a:schemeClr val="accent1">
                    <a:lumMod val="75000"/>
                  </a:schemeClr>
                </a:solidFill>
              </a:rPr>
              <a:t>Emissions by Sector (2010)</a:t>
            </a:r>
          </a:p>
        </p:txBody>
      </p:sp>
      <p:graphicFrame>
        <p:nvGraphicFramePr>
          <p:cNvPr id="4" name="Chart 3"/>
          <p:cNvGraphicFramePr>
            <a:graphicFrameLocks noGrp="1"/>
          </p:cNvGraphicFramePr>
          <p:nvPr>
            <p:extLst>
              <p:ext uri="{D42A27DB-BD31-4B8C-83A1-F6EECF244321}">
                <p14:modId xmlns:p14="http://schemas.microsoft.com/office/powerpoint/2010/main" val="3535594042"/>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8214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13"/>
          <p:cNvSpPr>
            <a:spLocks noGrp="1" noChangeArrowheads="1"/>
          </p:cNvSpPr>
          <p:nvPr>
            <p:ph type="title" idx="4294967295"/>
          </p:nvPr>
        </p:nvSpPr>
        <p:spPr/>
        <p:txBody>
          <a:bodyPr/>
          <a:lstStyle/>
          <a:p>
            <a:r>
              <a:rPr lang="en-US" altLang="en-US" dirty="0">
                <a:solidFill>
                  <a:srgbClr val="0078AE"/>
                </a:solidFill>
              </a:rPr>
              <a:t>Electricity Generation Mix</a:t>
            </a:r>
          </a:p>
        </p:txBody>
      </p:sp>
      <p:graphicFrame>
        <p:nvGraphicFramePr>
          <p:cNvPr id="13" name="Chart 12"/>
          <p:cNvGraphicFramePr>
            <a:graphicFrameLocks/>
          </p:cNvGraphicFramePr>
          <p:nvPr>
            <p:extLst>
              <p:ext uri="{D42A27DB-BD31-4B8C-83A1-F6EECF244321}">
                <p14:modId xmlns:p14="http://schemas.microsoft.com/office/powerpoint/2010/main" val="2086390252"/>
              </p:ext>
            </p:extLst>
          </p:nvPr>
        </p:nvGraphicFramePr>
        <p:xfrm>
          <a:off x="420624" y="941832"/>
          <a:ext cx="8348472" cy="5212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89956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13"/>
          <p:cNvSpPr>
            <a:spLocks noGrp="1" noChangeArrowheads="1"/>
          </p:cNvSpPr>
          <p:nvPr>
            <p:ph type="title" idx="4294967295"/>
          </p:nvPr>
        </p:nvSpPr>
        <p:spPr/>
        <p:txBody>
          <a:bodyPr/>
          <a:lstStyle/>
          <a:p>
            <a:r>
              <a:rPr lang="en-US" altLang="en-US" dirty="0">
                <a:solidFill>
                  <a:srgbClr val="0078AE"/>
                </a:solidFill>
              </a:rPr>
              <a:t>Electricity Generation Mix</a:t>
            </a:r>
          </a:p>
        </p:txBody>
      </p:sp>
      <p:graphicFrame>
        <p:nvGraphicFramePr>
          <p:cNvPr id="6" name="Chart 5"/>
          <p:cNvGraphicFramePr>
            <a:graphicFrameLocks/>
          </p:cNvGraphicFramePr>
          <p:nvPr>
            <p:extLst>
              <p:ext uri="{D42A27DB-BD31-4B8C-83A1-F6EECF244321}">
                <p14:modId xmlns:p14="http://schemas.microsoft.com/office/powerpoint/2010/main" val="739686484"/>
              </p:ext>
            </p:extLst>
          </p:nvPr>
        </p:nvGraphicFramePr>
        <p:xfrm>
          <a:off x="423082" y="940462"/>
          <a:ext cx="8352428" cy="52146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29154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13"/>
          <p:cNvSpPr>
            <a:spLocks noGrp="1" noChangeArrowheads="1"/>
          </p:cNvSpPr>
          <p:nvPr>
            <p:ph type="title" idx="4294967295"/>
          </p:nvPr>
        </p:nvSpPr>
        <p:spPr/>
        <p:txBody>
          <a:bodyPr/>
          <a:lstStyle/>
          <a:p>
            <a:r>
              <a:rPr lang="en-US" altLang="en-US" dirty="0">
                <a:solidFill>
                  <a:srgbClr val="0078AE"/>
                </a:solidFill>
              </a:rPr>
              <a:t>Electricity Generation Mix</a:t>
            </a:r>
          </a:p>
        </p:txBody>
      </p:sp>
      <p:graphicFrame>
        <p:nvGraphicFramePr>
          <p:cNvPr id="6" name="Chart 5"/>
          <p:cNvGraphicFramePr>
            <a:graphicFrameLocks/>
          </p:cNvGraphicFramePr>
          <p:nvPr>
            <p:extLst>
              <p:ext uri="{D42A27DB-BD31-4B8C-83A1-F6EECF244321}">
                <p14:modId xmlns:p14="http://schemas.microsoft.com/office/powerpoint/2010/main" val="2178590953"/>
              </p:ext>
            </p:extLst>
          </p:nvPr>
        </p:nvGraphicFramePr>
        <p:xfrm>
          <a:off x="423082" y="940462"/>
          <a:ext cx="8352428" cy="521467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1"/>
          <p:cNvSpPr txBox="1"/>
          <p:nvPr/>
        </p:nvSpPr>
        <p:spPr>
          <a:xfrm>
            <a:off x="1537391" y="3042266"/>
            <a:ext cx="1695463" cy="74762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t>1146 lbs. of CO2e</a:t>
            </a:r>
          </a:p>
          <a:p>
            <a:pPr algn="ctr"/>
            <a:r>
              <a:rPr lang="en-US" sz="1800" b="1" dirty="0"/>
              <a:t>per MWh</a:t>
            </a:r>
          </a:p>
        </p:txBody>
      </p:sp>
      <p:sp>
        <p:nvSpPr>
          <p:cNvPr id="11" name="TextBox 1"/>
          <p:cNvSpPr txBox="1"/>
          <p:nvPr/>
        </p:nvSpPr>
        <p:spPr>
          <a:xfrm>
            <a:off x="3501925" y="3039382"/>
            <a:ext cx="1695463" cy="756249"/>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latin typeface="+mn-lt"/>
                <a:ea typeface="+mn-ea"/>
                <a:cs typeface="+mn-cs"/>
              </a:rPr>
              <a:t>1007 lbs. of CO2e</a:t>
            </a:r>
          </a:p>
          <a:p>
            <a:pPr algn="ctr"/>
            <a:r>
              <a:rPr lang="en-US" sz="1800" b="1" dirty="0">
                <a:latin typeface="+mn-lt"/>
                <a:ea typeface="+mn-ea"/>
                <a:cs typeface="+mn-cs"/>
              </a:rPr>
              <a:t>per MWh</a:t>
            </a:r>
            <a:endParaRPr lang="en-US" sz="1800" b="1" dirty="0"/>
          </a:p>
        </p:txBody>
      </p:sp>
      <p:sp>
        <p:nvSpPr>
          <p:cNvPr id="12" name="TextBox 1"/>
          <p:cNvSpPr txBox="1"/>
          <p:nvPr/>
        </p:nvSpPr>
        <p:spPr>
          <a:xfrm>
            <a:off x="5452425" y="3039382"/>
            <a:ext cx="1695463" cy="74796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t>835</a:t>
            </a:r>
            <a:r>
              <a:rPr lang="en-US" sz="1800" b="1" dirty="0">
                <a:latin typeface="+mn-lt"/>
                <a:ea typeface="+mn-ea"/>
                <a:cs typeface="+mn-cs"/>
              </a:rPr>
              <a:t> lbs. of CO2e</a:t>
            </a:r>
          </a:p>
          <a:p>
            <a:pPr algn="ctr"/>
            <a:r>
              <a:rPr lang="en-US" sz="1800" b="1" dirty="0">
                <a:latin typeface="+mn-lt"/>
                <a:ea typeface="+mn-ea"/>
                <a:cs typeface="+mn-cs"/>
              </a:rPr>
              <a:t>per MWh</a:t>
            </a:r>
            <a:endParaRPr lang="en-US" sz="1800" b="1" dirty="0"/>
          </a:p>
        </p:txBody>
      </p:sp>
    </p:spTree>
    <p:extLst>
      <p:ext uri="{BB962C8B-B14F-4D97-AF65-F5344CB8AC3E}">
        <p14:creationId xmlns:p14="http://schemas.microsoft.com/office/powerpoint/2010/main" val="94790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830" y="0"/>
            <a:ext cx="928687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13"/>
          <p:cNvSpPr>
            <a:spLocks noGrp="1" noChangeArrowheads="1"/>
          </p:cNvSpPr>
          <p:nvPr>
            <p:ph type="title" idx="4294967295"/>
          </p:nvPr>
        </p:nvSpPr>
        <p:spPr>
          <a:xfrm>
            <a:off x="205476" y="136547"/>
            <a:ext cx="3151872" cy="655023"/>
          </a:xfrm>
          <a:solidFill>
            <a:schemeClr val="bg1"/>
          </a:solidFill>
        </p:spPr>
        <p:txBody>
          <a:bodyPr lIns="0" tIns="0" rIns="0" bIns="0"/>
          <a:lstStyle/>
          <a:p>
            <a:pPr eaLnBrk="1" hangingPunct="1"/>
            <a:r>
              <a:rPr lang="en-US" altLang="en-US" dirty="0">
                <a:solidFill>
                  <a:srgbClr val="0078AE"/>
                </a:solidFill>
              </a:rPr>
              <a:t> </a:t>
            </a:r>
          </a:p>
        </p:txBody>
      </p:sp>
      <p:sp>
        <p:nvSpPr>
          <p:cNvPr id="3" name="Rectangle 13"/>
          <p:cNvSpPr>
            <a:spLocks noGrp="1" noChangeArrowheads="1"/>
          </p:cNvSpPr>
          <p:nvPr>
            <p:ph type="title" idx="4294967295"/>
          </p:nvPr>
        </p:nvSpPr>
        <p:spPr>
          <a:xfrm>
            <a:off x="123590" y="232010"/>
            <a:ext cx="2919861" cy="1473889"/>
          </a:xfrm>
          <a:solidFill>
            <a:schemeClr val="bg1"/>
          </a:solidFill>
        </p:spPr>
        <p:txBody>
          <a:bodyPr lIns="0" tIns="0" rIns="0" bIns="0"/>
          <a:lstStyle/>
          <a:p>
            <a:pPr eaLnBrk="1" hangingPunct="1"/>
            <a:r>
              <a:rPr lang="en-US" altLang="en-US" dirty="0">
                <a:solidFill>
                  <a:srgbClr val="0078AE"/>
                </a:solidFill>
              </a:rPr>
              <a:t>Municipal Allocations of Greenhouse Gas Emissions (2015)</a:t>
            </a:r>
          </a:p>
        </p:txBody>
      </p:sp>
      <p:sp>
        <p:nvSpPr>
          <p:cNvPr id="5" name="Rectangle 13"/>
          <p:cNvSpPr txBox="1">
            <a:spLocks noChangeArrowheads="1"/>
          </p:cNvSpPr>
          <p:nvPr/>
        </p:nvSpPr>
        <p:spPr bwMode="auto">
          <a:xfrm>
            <a:off x="6510744" y="150196"/>
            <a:ext cx="1937221" cy="10235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200" algn="l" rtl="0" eaLnBrk="1" fontAlgn="base" hangingPunct="1">
              <a:spcBef>
                <a:spcPct val="0"/>
              </a:spcBef>
              <a:spcAft>
                <a:spcPct val="0"/>
              </a:spcAft>
              <a:defRPr sz="2800" b="1">
                <a:solidFill>
                  <a:schemeClr val="bg1"/>
                </a:solidFill>
                <a:latin typeface="Arial" charset="0"/>
              </a:defRPr>
            </a:lvl6pPr>
            <a:lvl7pPr marL="914400" algn="l" rtl="0" eaLnBrk="1" fontAlgn="base" hangingPunct="1">
              <a:spcBef>
                <a:spcPct val="0"/>
              </a:spcBef>
              <a:spcAft>
                <a:spcPct val="0"/>
              </a:spcAft>
              <a:defRPr sz="2800" b="1">
                <a:solidFill>
                  <a:schemeClr val="bg1"/>
                </a:solidFill>
                <a:latin typeface="Arial" charset="0"/>
              </a:defRPr>
            </a:lvl7pPr>
            <a:lvl8pPr marL="1371600" algn="l" rtl="0" eaLnBrk="1" fontAlgn="base" hangingPunct="1">
              <a:spcBef>
                <a:spcPct val="0"/>
              </a:spcBef>
              <a:spcAft>
                <a:spcPct val="0"/>
              </a:spcAft>
              <a:defRPr sz="2800" b="1">
                <a:solidFill>
                  <a:schemeClr val="bg1"/>
                </a:solidFill>
                <a:latin typeface="Arial" charset="0"/>
              </a:defRPr>
            </a:lvl8pPr>
            <a:lvl9pPr marL="1828800" algn="l" rtl="0" eaLnBrk="1" fontAlgn="base" hangingPunct="1">
              <a:spcBef>
                <a:spcPct val="0"/>
              </a:spcBef>
              <a:spcAft>
                <a:spcPct val="0"/>
              </a:spcAft>
              <a:defRPr sz="2800" b="1">
                <a:solidFill>
                  <a:schemeClr val="bg1"/>
                </a:solidFill>
                <a:latin typeface="Arial" charset="0"/>
              </a:defRPr>
            </a:lvl9pPr>
          </a:lstStyle>
          <a:p>
            <a:r>
              <a:rPr lang="en-US" altLang="en-US" kern="0" dirty="0">
                <a:solidFill>
                  <a:srgbClr val="0078AE"/>
                </a:solidFill>
              </a:rPr>
              <a:t>Per Acre</a:t>
            </a:r>
          </a:p>
        </p:txBody>
      </p:sp>
    </p:spTree>
    <p:extLst>
      <p:ext uri="{BB962C8B-B14F-4D97-AF65-F5344CB8AC3E}">
        <p14:creationId xmlns:p14="http://schemas.microsoft.com/office/powerpoint/2010/main" val="3413181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13"/>
          <p:cNvSpPr>
            <a:spLocks noGrp="1" noChangeArrowheads="1"/>
          </p:cNvSpPr>
          <p:nvPr>
            <p:ph type="title" idx="4294967295"/>
          </p:nvPr>
        </p:nvSpPr>
        <p:spPr/>
        <p:txBody>
          <a:bodyPr/>
          <a:lstStyle/>
          <a:p>
            <a:pPr eaLnBrk="1" hangingPunct="1"/>
            <a:r>
              <a:rPr lang="en-US" altLang="en-US" dirty="0">
                <a:solidFill>
                  <a:srgbClr val="0078AE"/>
                </a:solidFill>
              </a:rPr>
              <a:t>Municipal Allocations of Greenhouse Gas Emissions</a:t>
            </a:r>
          </a:p>
        </p:txBody>
      </p:sp>
      <p:pic>
        <p:nvPicPr>
          <p:cNvPr id="911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13"/>
          <p:cNvSpPr txBox="1">
            <a:spLocks noChangeArrowheads="1"/>
          </p:cNvSpPr>
          <p:nvPr/>
        </p:nvSpPr>
        <p:spPr bwMode="auto">
          <a:xfrm>
            <a:off x="205476" y="136547"/>
            <a:ext cx="3151872" cy="6550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200" algn="l" rtl="0" eaLnBrk="1" fontAlgn="base" hangingPunct="1">
              <a:spcBef>
                <a:spcPct val="0"/>
              </a:spcBef>
              <a:spcAft>
                <a:spcPct val="0"/>
              </a:spcAft>
              <a:defRPr sz="2800" b="1">
                <a:solidFill>
                  <a:schemeClr val="bg1"/>
                </a:solidFill>
                <a:latin typeface="Arial" charset="0"/>
              </a:defRPr>
            </a:lvl6pPr>
            <a:lvl7pPr marL="914400" algn="l" rtl="0" eaLnBrk="1" fontAlgn="base" hangingPunct="1">
              <a:spcBef>
                <a:spcPct val="0"/>
              </a:spcBef>
              <a:spcAft>
                <a:spcPct val="0"/>
              </a:spcAft>
              <a:defRPr sz="2800" b="1">
                <a:solidFill>
                  <a:schemeClr val="bg1"/>
                </a:solidFill>
                <a:latin typeface="Arial" charset="0"/>
              </a:defRPr>
            </a:lvl7pPr>
            <a:lvl8pPr marL="1371600" algn="l" rtl="0" eaLnBrk="1" fontAlgn="base" hangingPunct="1">
              <a:spcBef>
                <a:spcPct val="0"/>
              </a:spcBef>
              <a:spcAft>
                <a:spcPct val="0"/>
              </a:spcAft>
              <a:defRPr sz="2800" b="1">
                <a:solidFill>
                  <a:schemeClr val="bg1"/>
                </a:solidFill>
                <a:latin typeface="Arial" charset="0"/>
              </a:defRPr>
            </a:lvl8pPr>
            <a:lvl9pPr marL="1828800" algn="l" rtl="0" eaLnBrk="1" fontAlgn="base" hangingPunct="1">
              <a:spcBef>
                <a:spcPct val="0"/>
              </a:spcBef>
              <a:spcAft>
                <a:spcPct val="0"/>
              </a:spcAft>
              <a:defRPr sz="2800" b="1">
                <a:solidFill>
                  <a:schemeClr val="bg1"/>
                </a:solidFill>
                <a:latin typeface="Arial" charset="0"/>
              </a:defRPr>
            </a:lvl9pPr>
          </a:lstStyle>
          <a:p>
            <a:r>
              <a:rPr lang="en-US" altLang="en-US" kern="0">
                <a:solidFill>
                  <a:srgbClr val="0078AE"/>
                </a:solidFill>
              </a:rPr>
              <a:t> </a:t>
            </a:r>
            <a:endParaRPr lang="en-US" altLang="en-US" kern="0" dirty="0">
              <a:solidFill>
                <a:srgbClr val="0078AE"/>
              </a:solidFill>
            </a:endParaRPr>
          </a:p>
        </p:txBody>
      </p:sp>
      <p:sp>
        <p:nvSpPr>
          <p:cNvPr id="5" name="Rectangle 13"/>
          <p:cNvSpPr txBox="1">
            <a:spLocks noChangeArrowheads="1"/>
          </p:cNvSpPr>
          <p:nvPr/>
        </p:nvSpPr>
        <p:spPr bwMode="auto">
          <a:xfrm>
            <a:off x="123590" y="232010"/>
            <a:ext cx="2919861" cy="147388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200" algn="l" rtl="0" eaLnBrk="1" fontAlgn="base" hangingPunct="1">
              <a:spcBef>
                <a:spcPct val="0"/>
              </a:spcBef>
              <a:spcAft>
                <a:spcPct val="0"/>
              </a:spcAft>
              <a:defRPr sz="2800" b="1">
                <a:solidFill>
                  <a:schemeClr val="bg1"/>
                </a:solidFill>
                <a:latin typeface="Arial" charset="0"/>
              </a:defRPr>
            </a:lvl6pPr>
            <a:lvl7pPr marL="914400" algn="l" rtl="0" eaLnBrk="1" fontAlgn="base" hangingPunct="1">
              <a:spcBef>
                <a:spcPct val="0"/>
              </a:spcBef>
              <a:spcAft>
                <a:spcPct val="0"/>
              </a:spcAft>
              <a:defRPr sz="2800" b="1">
                <a:solidFill>
                  <a:schemeClr val="bg1"/>
                </a:solidFill>
                <a:latin typeface="Arial" charset="0"/>
              </a:defRPr>
            </a:lvl7pPr>
            <a:lvl8pPr marL="1371600" algn="l" rtl="0" eaLnBrk="1" fontAlgn="base" hangingPunct="1">
              <a:spcBef>
                <a:spcPct val="0"/>
              </a:spcBef>
              <a:spcAft>
                <a:spcPct val="0"/>
              </a:spcAft>
              <a:defRPr sz="2800" b="1">
                <a:solidFill>
                  <a:schemeClr val="bg1"/>
                </a:solidFill>
                <a:latin typeface="Arial" charset="0"/>
              </a:defRPr>
            </a:lvl8pPr>
            <a:lvl9pPr marL="1828800" algn="l" rtl="0" eaLnBrk="1" fontAlgn="base" hangingPunct="1">
              <a:spcBef>
                <a:spcPct val="0"/>
              </a:spcBef>
              <a:spcAft>
                <a:spcPct val="0"/>
              </a:spcAft>
              <a:defRPr sz="2800" b="1">
                <a:solidFill>
                  <a:schemeClr val="bg1"/>
                </a:solidFill>
                <a:latin typeface="Arial" charset="0"/>
              </a:defRPr>
            </a:lvl9pPr>
          </a:lstStyle>
          <a:p>
            <a:r>
              <a:rPr lang="en-US" altLang="en-US" kern="0" dirty="0">
                <a:solidFill>
                  <a:srgbClr val="0078AE"/>
                </a:solidFill>
              </a:rPr>
              <a:t>Municipal Allocations of Greenhouse Gas Emissions (2015)</a:t>
            </a:r>
          </a:p>
        </p:txBody>
      </p:sp>
      <p:sp>
        <p:nvSpPr>
          <p:cNvPr id="6" name="Rectangle 13"/>
          <p:cNvSpPr txBox="1">
            <a:spLocks noChangeArrowheads="1"/>
          </p:cNvSpPr>
          <p:nvPr/>
        </p:nvSpPr>
        <p:spPr bwMode="auto">
          <a:xfrm>
            <a:off x="6510744" y="150196"/>
            <a:ext cx="1937221" cy="10235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Arial" charset="0"/>
              </a:defRPr>
            </a:lvl2pPr>
            <a:lvl3pPr algn="l" rtl="0" eaLnBrk="1" fontAlgn="base" hangingPunct="1">
              <a:spcBef>
                <a:spcPct val="0"/>
              </a:spcBef>
              <a:spcAft>
                <a:spcPct val="0"/>
              </a:spcAft>
              <a:defRPr sz="2800" b="1">
                <a:solidFill>
                  <a:schemeClr val="bg1"/>
                </a:solidFill>
                <a:latin typeface="Arial" charset="0"/>
              </a:defRPr>
            </a:lvl3pPr>
            <a:lvl4pPr algn="l" rtl="0" eaLnBrk="1" fontAlgn="base" hangingPunct="1">
              <a:spcBef>
                <a:spcPct val="0"/>
              </a:spcBef>
              <a:spcAft>
                <a:spcPct val="0"/>
              </a:spcAft>
              <a:defRPr sz="2800" b="1">
                <a:solidFill>
                  <a:schemeClr val="bg1"/>
                </a:solidFill>
                <a:latin typeface="Arial" charset="0"/>
              </a:defRPr>
            </a:lvl4pPr>
            <a:lvl5pPr algn="l" rtl="0" eaLnBrk="1" fontAlgn="base" hangingPunct="1">
              <a:spcBef>
                <a:spcPct val="0"/>
              </a:spcBef>
              <a:spcAft>
                <a:spcPct val="0"/>
              </a:spcAft>
              <a:defRPr sz="2800" b="1">
                <a:solidFill>
                  <a:schemeClr val="bg1"/>
                </a:solidFill>
                <a:latin typeface="Arial" charset="0"/>
              </a:defRPr>
            </a:lvl5pPr>
            <a:lvl6pPr marL="457200" algn="l" rtl="0" eaLnBrk="1" fontAlgn="base" hangingPunct="1">
              <a:spcBef>
                <a:spcPct val="0"/>
              </a:spcBef>
              <a:spcAft>
                <a:spcPct val="0"/>
              </a:spcAft>
              <a:defRPr sz="2800" b="1">
                <a:solidFill>
                  <a:schemeClr val="bg1"/>
                </a:solidFill>
                <a:latin typeface="Arial" charset="0"/>
              </a:defRPr>
            </a:lvl6pPr>
            <a:lvl7pPr marL="914400" algn="l" rtl="0" eaLnBrk="1" fontAlgn="base" hangingPunct="1">
              <a:spcBef>
                <a:spcPct val="0"/>
              </a:spcBef>
              <a:spcAft>
                <a:spcPct val="0"/>
              </a:spcAft>
              <a:defRPr sz="2800" b="1">
                <a:solidFill>
                  <a:schemeClr val="bg1"/>
                </a:solidFill>
                <a:latin typeface="Arial" charset="0"/>
              </a:defRPr>
            </a:lvl7pPr>
            <a:lvl8pPr marL="1371600" algn="l" rtl="0" eaLnBrk="1" fontAlgn="base" hangingPunct="1">
              <a:spcBef>
                <a:spcPct val="0"/>
              </a:spcBef>
              <a:spcAft>
                <a:spcPct val="0"/>
              </a:spcAft>
              <a:defRPr sz="2800" b="1">
                <a:solidFill>
                  <a:schemeClr val="bg1"/>
                </a:solidFill>
                <a:latin typeface="Arial" charset="0"/>
              </a:defRPr>
            </a:lvl8pPr>
            <a:lvl9pPr marL="1828800" algn="l" rtl="0" eaLnBrk="1" fontAlgn="base" hangingPunct="1">
              <a:spcBef>
                <a:spcPct val="0"/>
              </a:spcBef>
              <a:spcAft>
                <a:spcPct val="0"/>
              </a:spcAft>
              <a:defRPr sz="2800" b="1">
                <a:solidFill>
                  <a:schemeClr val="bg1"/>
                </a:solidFill>
                <a:latin typeface="Arial" charset="0"/>
              </a:defRPr>
            </a:lvl9pPr>
          </a:lstStyle>
          <a:p>
            <a:r>
              <a:rPr lang="en-US" altLang="en-US" kern="0" dirty="0">
                <a:solidFill>
                  <a:srgbClr val="0078AE"/>
                </a:solidFill>
              </a:rPr>
              <a:t>Per Capita</a:t>
            </a:r>
          </a:p>
        </p:txBody>
      </p:sp>
    </p:spTree>
    <p:extLst>
      <p:ext uri="{BB962C8B-B14F-4D97-AF65-F5344CB8AC3E}">
        <p14:creationId xmlns:p14="http://schemas.microsoft.com/office/powerpoint/2010/main" val="3318721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13"/>
          <p:cNvSpPr>
            <a:spLocks noGrp="1" noChangeArrowheads="1"/>
          </p:cNvSpPr>
          <p:nvPr>
            <p:ph type="title" idx="4294967295"/>
          </p:nvPr>
        </p:nvSpPr>
        <p:spPr/>
        <p:txBody>
          <a:bodyPr/>
          <a:lstStyle/>
          <a:p>
            <a:pPr eaLnBrk="1" hangingPunct="1"/>
            <a:r>
              <a:rPr lang="en-US" altLang="en-US" dirty="0">
                <a:solidFill>
                  <a:srgbClr val="0078AE"/>
                </a:solidFill>
              </a:rPr>
              <a:t>Contribution Analysis (2010-2015)</a:t>
            </a:r>
          </a:p>
        </p:txBody>
      </p:sp>
      <p:pic>
        <p:nvPicPr>
          <p:cNvPr id="3074" name="Picture 2" descr="P:\44-040-Energy-and-Climate-Change\OECCI Regional Projects\Regional GHG Inventory\2015 Inventory\ICLEI\2015 Inventory Fact Sheet Waterfall Chart.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3772" y="955367"/>
            <a:ext cx="8980228" cy="556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8055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26464"/>
            <a:ext cx="4497853" cy="60064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0580" y="526464"/>
            <a:ext cx="4503420" cy="60064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79881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rocura+ network">
            <a:extLst>
              <a:ext uri="{FF2B5EF4-FFF2-40B4-BE49-F238E27FC236}">
                <a16:creationId xmlns:a16="http://schemas.microsoft.com/office/drawing/2014/main" id="{44A8CE32-7E47-40F5-A211-C923C0229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70" y="4570233"/>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065838-F655-402F-B19D-53E6AEA5F244}"/>
              </a:ext>
            </a:extLst>
          </p:cNvPr>
          <p:cNvPicPr>
            <a:picLocks noChangeAspect="1"/>
          </p:cNvPicPr>
          <p:nvPr/>
        </p:nvPicPr>
        <p:blipFill>
          <a:blip r:embed="rId3"/>
          <a:stretch>
            <a:fillRect/>
          </a:stretch>
        </p:blipFill>
        <p:spPr>
          <a:xfrm>
            <a:off x="379096" y="3927726"/>
            <a:ext cx="2951267" cy="1317530"/>
          </a:xfrm>
          <a:prstGeom prst="rect">
            <a:avLst/>
          </a:prstGeom>
        </p:spPr>
      </p:pic>
      <p:pic>
        <p:nvPicPr>
          <p:cNvPr id="8" name="Picture 7">
            <a:extLst>
              <a:ext uri="{FF2B5EF4-FFF2-40B4-BE49-F238E27FC236}">
                <a16:creationId xmlns:a16="http://schemas.microsoft.com/office/drawing/2014/main" id="{B3E3E3B5-5A06-4674-A3FF-FAB2355CAE4B}"/>
              </a:ext>
            </a:extLst>
          </p:cNvPr>
          <p:cNvPicPr>
            <a:picLocks noChangeAspect="1"/>
          </p:cNvPicPr>
          <p:nvPr/>
        </p:nvPicPr>
        <p:blipFill>
          <a:blip r:embed="rId4"/>
          <a:stretch>
            <a:fillRect/>
          </a:stretch>
        </p:blipFill>
        <p:spPr>
          <a:xfrm>
            <a:off x="379095" y="1142768"/>
            <a:ext cx="3302722" cy="972979"/>
          </a:xfrm>
          <a:prstGeom prst="rect">
            <a:avLst/>
          </a:prstGeom>
        </p:spPr>
      </p:pic>
      <p:sp>
        <p:nvSpPr>
          <p:cNvPr id="9" name="Title 1">
            <a:extLst>
              <a:ext uri="{FF2B5EF4-FFF2-40B4-BE49-F238E27FC236}">
                <a16:creationId xmlns:a16="http://schemas.microsoft.com/office/drawing/2014/main" id="{3D7B9474-CB76-4E49-8BD5-41C23FE695E6}"/>
              </a:ext>
            </a:extLst>
          </p:cNvPr>
          <p:cNvSpPr>
            <a:spLocks noGrp="1"/>
          </p:cNvSpPr>
          <p:nvPr>
            <p:ph type="title"/>
          </p:nvPr>
        </p:nvSpPr>
        <p:spPr>
          <a:xfrm>
            <a:off x="360447" y="103950"/>
            <a:ext cx="8229600" cy="1143000"/>
          </a:xfrm>
        </p:spPr>
        <p:txBody>
          <a:bodyPr>
            <a:noAutofit/>
          </a:bodyPr>
          <a:lstStyle/>
          <a:p>
            <a:r>
              <a:rPr lang="en-US" sz="3600" dirty="0"/>
              <a:t>ICLEI is your peer-city network</a:t>
            </a:r>
          </a:p>
        </p:txBody>
      </p:sp>
      <p:sp>
        <p:nvSpPr>
          <p:cNvPr id="4" name="Rectangle 3">
            <a:extLst>
              <a:ext uri="{FF2B5EF4-FFF2-40B4-BE49-F238E27FC236}">
                <a16:creationId xmlns:a16="http://schemas.microsoft.com/office/drawing/2014/main" id="{2A96EE69-4ADC-4931-926E-B23A6014336C}"/>
              </a:ext>
            </a:extLst>
          </p:cNvPr>
          <p:cNvSpPr/>
          <p:nvPr/>
        </p:nvSpPr>
        <p:spPr>
          <a:xfrm>
            <a:off x="4286167" y="1598640"/>
            <a:ext cx="2973891" cy="461665"/>
          </a:xfrm>
          <a:prstGeom prst="rect">
            <a:avLst/>
          </a:prstGeom>
        </p:spPr>
        <p:txBody>
          <a:bodyPr wrap="none">
            <a:spAutoFit/>
          </a:bodyPr>
          <a:lstStyle/>
          <a:p>
            <a:r>
              <a:rPr lang="en-US" sz="2400" b="1" dirty="0">
                <a:solidFill>
                  <a:schemeClr val="tx2"/>
                </a:solidFill>
              </a:rPr>
              <a:t>Renewable Energy</a:t>
            </a:r>
          </a:p>
        </p:txBody>
      </p:sp>
      <p:sp>
        <p:nvSpPr>
          <p:cNvPr id="10" name="Rectangle 9">
            <a:extLst>
              <a:ext uri="{FF2B5EF4-FFF2-40B4-BE49-F238E27FC236}">
                <a16:creationId xmlns:a16="http://schemas.microsoft.com/office/drawing/2014/main" id="{996EFAA1-2505-4DCF-9B14-2EC1674FEE31}"/>
              </a:ext>
            </a:extLst>
          </p:cNvPr>
          <p:cNvSpPr/>
          <p:nvPr/>
        </p:nvSpPr>
        <p:spPr>
          <a:xfrm>
            <a:off x="4286167" y="2699389"/>
            <a:ext cx="3857398" cy="830997"/>
          </a:xfrm>
          <a:prstGeom prst="rect">
            <a:avLst/>
          </a:prstGeom>
        </p:spPr>
        <p:txBody>
          <a:bodyPr wrap="square">
            <a:spAutoFit/>
          </a:bodyPr>
          <a:lstStyle/>
          <a:p>
            <a:r>
              <a:rPr lang="en-US" sz="2400" b="1" dirty="0">
                <a:solidFill>
                  <a:schemeClr val="tx2"/>
                </a:solidFill>
              </a:rPr>
              <a:t>Biodiversity and nature-based solutions</a:t>
            </a:r>
          </a:p>
        </p:txBody>
      </p:sp>
      <p:sp>
        <p:nvSpPr>
          <p:cNvPr id="11" name="Rectangle 10">
            <a:extLst>
              <a:ext uri="{FF2B5EF4-FFF2-40B4-BE49-F238E27FC236}">
                <a16:creationId xmlns:a16="http://schemas.microsoft.com/office/drawing/2014/main" id="{B2ADAC3A-DB94-44F8-BC6C-7E5494B8FF01}"/>
              </a:ext>
            </a:extLst>
          </p:cNvPr>
          <p:cNvSpPr/>
          <p:nvPr/>
        </p:nvSpPr>
        <p:spPr>
          <a:xfrm>
            <a:off x="4286167" y="4769635"/>
            <a:ext cx="3857398" cy="461665"/>
          </a:xfrm>
          <a:prstGeom prst="rect">
            <a:avLst/>
          </a:prstGeom>
        </p:spPr>
        <p:txBody>
          <a:bodyPr wrap="square">
            <a:spAutoFit/>
          </a:bodyPr>
          <a:lstStyle/>
          <a:p>
            <a:r>
              <a:rPr lang="en-US" sz="2400" b="1" dirty="0">
                <a:solidFill>
                  <a:schemeClr val="tx2"/>
                </a:solidFill>
              </a:rPr>
              <a:t>Regional food systems</a:t>
            </a:r>
          </a:p>
        </p:txBody>
      </p:sp>
      <p:sp>
        <p:nvSpPr>
          <p:cNvPr id="12" name="Rectangle 11">
            <a:extLst>
              <a:ext uri="{FF2B5EF4-FFF2-40B4-BE49-F238E27FC236}">
                <a16:creationId xmlns:a16="http://schemas.microsoft.com/office/drawing/2014/main" id="{7E77AB2B-B44C-471B-8360-8018D41C3DCC}"/>
              </a:ext>
            </a:extLst>
          </p:cNvPr>
          <p:cNvSpPr/>
          <p:nvPr/>
        </p:nvSpPr>
        <p:spPr>
          <a:xfrm>
            <a:off x="6214866" y="6156960"/>
            <a:ext cx="2929134" cy="701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DAF735E-1E05-4E49-9F42-D3597CF03C36}"/>
              </a:ext>
            </a:extLst>
          </p:cNvPr>
          <p:cNvSpPr/>
          <p:nvPr/>
        </p:nvSpPr>
        <p:spPr>
          <a:xfrm>
            <a:off x="4286167" y="6169670"/>
            <a:ext cx="4658463" cy="461665"/>
          </a:xfrm>
          <a:prstGeom prst="rect">
            <a:avLst/>
          </a:prstGeom>
        </p:spPr>
        <p:txBody>
          <a:bodyPr wrap="square">
            <a:spAutoFit/>
          </a:bodyPr>
          <a:lstStyle/>
          <a:p>
            <a:r>
              <a:rPr lang="en-US" sz="2400" b="1" dirty="0">
                <a:solidFill>
                  <a:schemeClr val="tx2"/>
                </a:solidFill>
              </a:rPr>
              <a:t>Sustainable procurement</a:t>
            </a:r>
          </a:p>
        </p:txBody>
      </p:sp>
      <p:pic>
        <p:nvPicPr>
          <p:cNvPr id="2050" name="Picture 2" descr="Related image">
            <a:extLst>
              <a:ext uri="{FF2B5EF4-FFF2-40B4-BE49-F238E27FC236}">
                <a16:creationId xmlns:a16="http://schemas.microsoft.com/office/drawing/2014/main" id="{29532170-B7B1-48EE-B9C9-37DA4A711D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70" y="2663497"/>
            <a:ext cx="3951233" cy="765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5178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55713" y="1295400"/>
            <a:ext cx="7812087" cy="609600"/>
          </a:xfrm>
          <a:prstGeom prst="rect">
            <a:avLst/>
          </a:prstGeom>
        </p:spPr>
        <p:txBody>
          <a:bodyPr/>
          <a:lstStyle>
            <a:lvl1pPr algn="l" defTabSz="914400" rtl="0" eaLnBrk="1" latinLnBrk="0" hangingPunct="1">
              <a:lnSpc>
                <a:spcPts val="4500"/>
              </a:lnSpc>
              <a:spcBef>
                <a:spcPct val="0"/>
              </a:spcBef>
              <a:buNone/>
              <a:defRPr sz="4400" kern="1200" baseline="0">
                <a:solidFill>
                  <a:schemeClr val="bg1"/>
                </a:solidFill>
                <a:latin typeface="+mj-lt"/>
                <a:ea typeface="+mj-ea"/>
                <a:cs typeface="+mj-cs"/>
              </a:defRPr>
            </a:lvl1pPr>
          </a:lstStyle>
          <a:p>
            <a:r>
              <a:rPr lang="en-US" sz="5000" dirty="0">
                <a:solidFill>
                  <a:prstClr val="white"/>
                </a:solidFill>
              </a:rPr>
              <a:t>Thank You!</a:t>
            </a:r>
          </a:p>
        </p:txBody>
      </p:sp>
      <p:sp>
        <p:nvSpPr>
          <p:cNvPr id="3" name="TextBox 2"/>
          <p:cNvSpPr txBox="1"/>
          <p:nvPr/>
        </p:nvSpPr>
        <p:spPr>
          <a:xfrm>
            <a:off x="1296030" y="4892864"/>
            <a:ext cx="5790570" cy="1951816"/>
          </a:xfrm>
          <a:prstGeom prst="rect">
            <a:avLst/>
          </a:prstGeom>
          <a:noFill/>
        </p:spPr>
        <p:txBody>
          <a:bodyPr wrap="square" rtlCol="0">
            <a:spAutoFit/>
          </a:bodyPr>
          <a:lstStyle/>
          <a:p>
            <a:pPr>
              <a:lnSpc>
                <a:spcPts val="2900"/>
              </a:lnSpc>
            </a:pPr>
            <a:r>
              <a:rPr lang="en-US" sz="4400" dirty="0">
                <a:solidFill>
                  <a:srgbClr val="74B0C1"/>
                </a:solidFill>
              </a:rPr>
              <a:t>Questions?</a:t>
            </a:r>
          </a:p>
          <a:p>
            <a:pPr>
              <a:lnSpc>
                <a:spcPts val="2900"/>
              </a:lnSpc>
            </a:pPr>
            <a:endParaRPr lang="en-US" sz="2800" dirty="0">
              <a:solidFill>
                <a:srgbClr val="74B0C1"/>
              </a:solidFill>
            </a:endParaRPr>
          </a:p>
          <a:p>
            <a:pPr>
              <a:lnSpc>
                <a:spcPts val="2900"/>
              </a:lnSpc>
              <a:tabLst>
                <a:tab pos="1379538" algn="l"/>
              </a:tabLst>
            </a:pPr>
            <a:r>
              <a:rPr lang="en-US" sz="2400" dirty="0">
                <a:solidFill>
                  <a:srgbClr val="74B0C1"/>
                </a:solidFill>
              </a:rPr>
              <a:t>Contact: 	Robert Graff</a:t>
            </a:r>
          </a:p>
          <a:p>
            <a:pPr>
              <a:lnSpc>
                <a:spcPts val="2900"/>
              </a:lnSpc>
              <a:tabLst>
                <a:tab pos="1379538" algn="l"/>
              </a:tabLst>
            </a:pPr>
            <a:r>
              <a:rPr lang="en-US" sz="2400" dirty="0">
                <a:solidFill>
                  <a:srgbClr val="74B0C1"/>
                </a:solidFill>
              </a:rPr>
              <a:t>	rgraff@dvrpc.org</a:t>
            </a:r>
            <a:br>
              <a:rPr lang="en-US" sz="2400" dirty="0">
                <a:solidFill>
                  <a:srgbClr val="74B0C1"/>
                </a:solidFill>
              </a:rPr>
            </a:br>
            <a:r>
              <a:rPr lang="en-US" sz="2400" dirty="0">
                <a:solidFill>
                  <a:srgbClr val="74B0C1"/>
                </a:solidFill>
              </a:rPr>
              <a:t>	215-238-2826</a:t>
            </a:r>
          </a:p>
        </p:txBody>
      </p:sp>
    </p:spTree>
    <p:extLst>
      <p:ext uri="{BB962C8B-B14F-4D97-AF65-F5344CB8AC3E}">
        <p14:creationId xmlns:p14="http://schemas.microsoft.com/office/powerpoint/2010/main" val="4209542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481952-2B5D-4A69-B3DC-2C9CB32ECED9}"/>
              </a:ext>
            </a:extLst>
          </p:cNvPr>
          <p:cNvSpPr/>
          <p:nvPr/>
        </p:nvSpPr>
        <p:spPr>
          <a:xfrm>
            <a:off x="0" y="6467587"/>
            <a:ext cx="9144000" cy="3806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88D9AB99-F274-4D9C-BA48-CEDA8B2461F1}"/>
              </a:ext>
            </a:extLst>
          </p:cNvPr>
          <p:cNvSpPr/>
          <p:nvPr/>
        </p:nvSpPr>
        <p:spPr>
          <a:xfrm>
            <a:off x="0" y="6448304"/>
            <a:ext cx="9144000" cy="52737"/>
          </a:xfrm>
          <a:prstGeom prst="rect">
            <a:avLst/>
          </a:prstGeom>
          <a:solidFill>
            <a:srgbClr val="77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94D9F489-A184-469F-BB5B-EFE87D499EF9}"/>
              </a:ext>
            </a:extLst>
          </p:cNvPr>
          <p:cNvSpPr txBox="1"/>
          <p:nvPr/>
        </p:nvSpPr>
        <p:spPr>
          <a:xfrm>
            <a:off x="0" y="6536294"/>
            <a:ext cx="9144000" cy="276999"/>
          </a:xfrm>
          <a:prstGeom prst="rect">
            <a:avLst/>
          </a:prstGeom>
          <a:noFill/>
        </p:spPr>
        <p:txBody>
          <a:bodyPr wrap="square" rtlCol="0">
            <a:spAutoFit/>
          </a:bodyPr>
          <a:lstStyle/>
          <a:p>
            <a:pPr algn="ctr"/>
            <a:r>
              <a:rPr lang="en-US" sz="1200" b="1" spc="75" dirty="0">
                <a:solidFill>
                  <a:schemeClr val="bg1"/>
                </a:solidFill>
                <a:latin typeface="Arial" panose="020B0604020202020204" pitchFamily="34" charset="0"/>
                <a:cs typeface="Arial" panose="020B0604020202020204" pitchFamily="34" charset="0"/>
              </a:rPr>
              <a:t>National Association of Regional Councils</a:t>
            </a:r>
          </a:p>
        </p:txBody>
      </p:sp>
      <p:sp>
        <p:nvSpPr>
          <p:cNvPr id="15" name="Rectangle 14">
            <a:extLst>
              <a:ext uri="{FF2B5EF4-FFF2-40B4-BE49-F238E27FC236}">
                <a16:creationId xmlns:a16="http://schemas.microsoft.com/office/drawing/2014/main" id="{C409C255-AF8C-47B3-BCBD-80C44253543B}"/>
              </a:ext>
            </a:extLst>
          </p:cNvPr>
          <p:cNvSpPr/>
          <p:nvPr/>
        </p:nvSpPr>
        <p:spPr>
          <a:xfrm>
            <a:off x="0" y="5638"/>
            <a:ext cx="9147573" cy="84350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prstClr val="white"/>
                </a:solidFill>
                <a:latin typeface="Arial" panose="020B0604020202020204" pitchFamily="34" charset="0"/>
                <a:cs typeface="Arial" panose="020B0604020202020204" pitchFamily="34" charset="0"/>
              </a:rPr>
              <a:t>Thank You!</a:t>
            </a:r>
            <a:endParaRPr lang="en-US" sz="1350" dirty="0"/>
          </a:p>
        </p:txBody>
      </p:sp>
      <p:sp>
        <p:nvSpPr>
          <p:cNvPr id="22" name="TextBox 21">
            <a:extLst>
              <a:ext uri="{FF2B5EF4-FFF2-40B4-BE49-F238E27FC236}">
                <a16:creationId xmlns:a16="http://schemas.microsoft.com/office/drawing/2014/main" id="{E3A4EA6D-7483-464C-BC16-4FC8A6AF5DAD}"/>
              </a:ext>
            </a:extLst>
          </p:cNvPr>
          <p:cNvSpPr txBox="1"/>
          <p:nvPr/>
        </p:nvSpPr>
        <p:spPr>
          <a:xfrm>
            <a:off x="403058" y="2420082"/>
            <a:ext cx="8337885" cy="1558119"/>
          </a:xfrm>
          <a:prstGeom prst="rect">
            <a:avLst/>
          </a:prstGeom>
          <a:noFill/>
        </p:spPr>
        <p:txBody>
          <a:bodyPr wrap="square" rtlCol="0">
            <a:spAutoFit/>
          </a:bodyPr>
          <a:lstStyle/>
          <a:p>
            <a:pPr algn="ctr">
              <a:spcBef>
                <a:spcPct val="50000"/>
              </a:spcBef>
            </a:pPr>
            <a:r>
              <a:rPr lang="en-US" sz="2100" b="1" dirty="0">
                <a:solidFill>
                  <a:schemeClr val="tx1">
                    <a:lumMod val="75000"/>
                    <a:lumOff val="25000"/>
                  </a:schemeClr>
                </a:solidFill>
              </a:rPr>
              <a:t>Contact info:</a:t>
            </a:r>
          </a:p>
          <a:p>
            <a:pPr algn="ctr">
              <a:spcBef>
                <a:spcPct val="50000"/>
              </a:spcBef>
            </a:pPr>
            <a:endParaRPr lang="en-US" sz="1350" b="1" dirty="0">
              <a:solidFill>
                <a:schemeClr val="tx1">
                  <a:lumMod val="75000"/>
                  <a:lumOff val="25000"/>
                </a:schemeClr>
              </a:solidFill>
            </a:endParaRPr>
          </a:p>
          <a:p>
            <a:pPr algn="ctr"/>
            <a:r>
              <a:rPr lang="en-US" sz="1350" b="1" dirty="0">
                <a:solidFill>
                  <a:schemeClr val="tx1">
                    <a:lumMod val="75000"/>
                    <a:lumOff val="25000"/>
                  </a:schemeClr>
                </a:solidFill>
              </a:rPr>
              <a:t>Eli Yewdall: </a:t>
            </a:r>
            <a:r>
              <a:rPr lang="en-US" sz="1350" dirty="0">
                <a:solidFill>
                  <a:schemeClr val="tx1">
                    <a:lumMod val="75000"/>
                    <a:lumOff val="25000"/>
                  </a:schemeClr>
                </a:solidFill>
                <a:hlinkClick r:id="rId3"/>
              </a:rPr>
              <a:t>eli.yewdall@iclei.org</a:t>
            </a:r>
            <a:endParaRPr lang="en-US" sz="1350" dirty="0">
              <a:solidFill>
                <a:schemeClr val="tx1">
                  <a:lumMod val="75000"/>
                  <a:lumOff val="25000"/>
                </a:schemeClr>
              </a:solidFill>
            </a:endParaRPr>
          </a:p>
          <a:p>
            <a:pPr algn="ctr"/>
            <a:r>
              <a:rPr lang="en-US" sz="1350" b="1" dirty="0">
                <a:solidFill>
                  <a:schemeClr val="tx1">
                    <a:lumMod val="75000"/>
                    <a:lumOff val="25000"/>
                  </a:schemeClr>
                </a:solidFill>
              </a:rPr>
              <a:t>Maia Davis</a:t>
            </a:r>
            <a:r>
              <a:rPr lang="en-US" sz="1350" dirty="0">
                <a:solidFill>
                  <a:schemeClr val="tx1">
                    <a:lumMod val="75000"/>
                    <a:lumOff val="25000"/>
                  </a:schemeClr>
                </a:solidFill>
              </a:rPr>
              <a:t>: </a:t>
            </a:r>
            <a:r>
              <a:rPr lang="pt-BR" sz="1350" dirty="0">
                <a:solidFill>
                  <a:schemeClr val="tx1">
                    <a:lumMod val="75000"/>
                    <a:lumOff val="25000"/>
                  </a:schemeClr>
                </a:solidFill>
                <a:hlinkClick r:id="rId4"/>
              </a:rPr>
              <a:t>mdavis@mwcog.org</a:t>
            </a:r>
            <a:endParaRPr lang="en-US" sz="1350" dirty="0">
              <a:solidFill>
                <a:schemeClr val="tx1">
                  <a:lumMod val="75000"/>
                  <a:lumOff val="25000"/>
                </a:schemeClr>
              </a:solidFill>
            </a:endParaRPr>
          </a:p>
          <a:p>
            <a:pPr algn="ctr"/>
            <a:r>
              <a:rPr lang="en-US" sz="1350" b="1" dirty="0">
                <a:solidFill>
                  <a:schemeClr val="tx1">
                    <a:lumMod val="75000"/>
                    <a:lumOff val="25000"/>
                  </a:schemeClr>
                </a:solidFill>
              </a:rPr>
              <a:t>Rob Graff: </a:t>
            </a:r>
            <a:r>
              <a:rPr lang="en-US" sz="1350" dirty="0">
                <a:solidFill>
                  <a:schemeClr val="tx1">
                    <a:lumMod val="75000"/>
                    <a:lumOff val="25000"/>
                  </a:schemeClr>
                </a:solidFill>
                <a:hlinkClick r:id="rId5"/>
              </a:rPr>
              <a:t>rgraff@dvrpc.org</a:t>
            </a:r>
            <a:endParaRPr lang="en-US" sz="1350" dirty="0">
              <a:solidFill>
                <a:schemeClr val="tx1">
                  <a:lumMod val="75000"/>
                  <a:lumOff val="25000"/>
                </a:schemeClr>
              </a:solidFill>
            </a:endParaRPr>
          </a:p>
          <a:p>
            <a:pPr algn="ctr"/>
            <a:r>
              <a:rPr lang="en-US" sz="1350" b="1" dirty="0">
                <a:solidFill>
                  <a:schemeClr val="tx1">
                    <a:lumMod val="75000"/>
                    <a:lumOff val="25000"/>
                  </a:schemeClr>
                </a:solidFill>
              </a:rPr>
              <a:t>Eli Spang: </a:t>
            </a:r>
            <a:r>
              <a:rPr lang="en-US" sz="1350" dirty="0">
                <a:solidFill>
                  <a:schemeClr val="tx1">
                    <a:lumMod val="75000"/>
                    <a:lumOff val="25000"/>
                  </a:schemeClr>
                </a:solidFill>
                <a:hlinkClick r:id="rId6"/>
              </a:rPr>
              <a:t>eli.spang@narc.org</a:t>
            </a:r>
            <a:endParaRPr lang="en-US" sz="1350" dirty="0"/>
          </a:p>
        </p:txBody>
      </p:sp>
      <p:pic>
        <p:nvPicPr>
          <p:cNvPr id="9" name="Picture 8">
            <a:extLst>
              <a:ext uri="{FF2B5EF4-FFF2-40B4-BE49-F238E27FC236}">
                <a16:creationId xmlns:a16="http://schemas.microsoft.com/office/drawing/2014/main" id="{B41DC83E-4F5C-478B-A11A-1597CD2A94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2708" y="1257356"/>
            <a:ext cx="1887085" cy="408698"/>
          </a:xfrm>
          <a:prstGeom prst="rect">
            <a:avLst/>
          </a:prstGeom>
        </p:spPr>
      </p:pic>
      <p:pic>
        <p:nvPicPr>
          <p:cNvPr id="11" name="Picture 2" descr="Image result for dvrpc">
            <a:extLst>
              <a:ext uri="{FF2B5EF4-FFF2-40B4-BE49-F238E27FC236}">
                <a16:creationId xmlns:a16="http://schemas.microsoft.com/office/drawing/2014/main" id="{753C4643-371D-4C47-9D26-A0E7249C40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8160" y="1138909"/>
            <a:ext cx="1362353" cy="6868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mwcog">
            <a:extLst>
              <a:ext uri="{FF2B5EF4-FFF2-40B4-BE49-F238E27FC236}">
                <a16:creationId xmlns:a16="http://schemas.microsoft.com/office/drawing/2014/main" id="{893DBAD3-B4BD-4ED9-8586-D32BBA3DBF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6961" y="1244001"/>
            <a:ext cx="1069712" cy="4796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iclei usa">
            <a:extLst>
              <a:ext uri="{FF2B5EF4-FFF2-40B4-BE49-F238E27FC236}">
                <a16:creationId xmlns:a16="http://schemas.microsoft.com/office/drawing/2014/main" id="{F2BEE993-256C-4B12-9414-2BCFB9A7E6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3306" y="1269690"/>
            <a:ext cx="1099438" cy="47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084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B2F0AB-47A7-472E-B613-D900AF46D554}"/>
              </a:ext>
            </a:extLst>
          </p:cNvPr>
          <p:cNvPicPr>
            <a:picLocks noChangeAspect="1"/>
          </p:cNvPicPr>
          <p:nvPr/>
        </p:nvPicPr>
        <p:blipFill rotWithShape="1">
          <a:blip r:embed="rId2"/>
          <a:srcRect r="14894"/>
          <a:stretch/>
        </p:blipFill>
        <p:spPr>
          <a:xfrm>
            <a:off x="0" y="239061"/>
            <a:ext cx="9476509" cy="6618940"/>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FD09B327-C972-4CFD-B039-E286FD0B9F3C}"/>
              </a:ext>
            </a:extLst>
          </p:cNvPr>
          <p:cNvGrpSpPr/>
          <p:nvPr/>
        </p:nvGrpSpPr>
        <p:grpSpPr>
          <a:xfrm>
            <a:off x="186195" y="807181"/>
            <a:ext cx="4385805" cy="3271405"/>
            <a:chOff x="4572001" y="3259436"/>
            <a:chExt cx="4385805" cy="3271405"/>
          </a:xfrm>
        </p:grpSpPr>
        <p:pic>
          <p:nvPicPr>
            <p:cNvPr id="1026" name="Picture 2" descr="Image result for solsmart designee">
              <a:extLst>
                <a:ext uri="{FF2B5EF4-FFF2-40B4-BE49-F238E27FC236}">
                  <a16:creationId xmlns:a16="http://schemas.microsoft.com/office/drawing/2014/main" id="{463D9956-9BFF-4909-94D7-FA5F9427D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319" y="3259436"/>
              <a:ext cx="3784487" cy="2377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Image result for solsmart logo">
              <a:extLst>
                <a:ext uri="{FF2B5EF4-FFF2-40B4-BE49-F238E27FC236}">
                  <a16:creationId xmlns:a16="http://schemas.microsoft.com/office/drawing/2014/main" id="{AB2BA535-5185-4F7C-ABAF-4D134BBED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5112326"/>
              <a:ext cx="2648114" cy="14185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0103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Rectangle 2"/>
          <p:cNvSpPr>
            <a:spLocks noGrp="1" noChangeArrowheads="1"/>
          </p:cNvSpPr>
          <p:nvPr>
            <p:ph type="title"/>
          </p:nvPr>
        </p:nvSpPr>
        <p:spPr>
          <a:xfrm>
            <a:off x="457200" y="274638"/>
            <a:ext cx="8505568" cy="1143000"/>
          </a:xfrm>
        </p:spPr>
        <p:txBody>
          <a:bodyPr>
            <a:normAutofit/>
          </a:bodyPr>
          <a:lstStyle/>
          <a:p>
            <a:r>
              <a:rPr lang="en-US" sz="3600" dirty="0">
                <a:latin typeface="Calibri" panose="020F0502020204030204" pitchFamily="34" charset="0"/>
              </a:rPr>
              <a:t>ICLEI Community portal</a:t>
            </a:r>
          </a:p>
        </p:txBody>
      </p:sp>
      <p:pic>
        <p:nvPicPr>
          <p:cNvPr id="2" name="Picture 1">
            <a:extLst>
              <a:ext uri="{FF2B5EF4-FFF2-40B4-BE49-F238E27FC236}">
                <a16:creationId xmlns:a16="http://schemas.microsoft.com/office/drawing/2014/main" id="{F2750F38-A1DE-4E7A-BDAE-69CBB5927037}"/>
              </a:ext>
            </a:extLst>
          </p:cNvPr>
          <p:cNvPicPr>
            <a:picLocks noChangeAspect="1"/>
          </p:cNvPicPr>
          <p:nvPr/>
        </p:nvPicPr>
        <p:blipFill>
          <a:blip r:embed="rId3"/>
          <a:stretch>
            <a:fillRect/>
          </a:stretch>
        </p:blipFill>
        <p:spPr>
          <a:xfrm>
            <a:off x="288347" y="2031782"/>
            <a:ext cx="5691289" cy="434354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1F11B529-7580-4E84-818F-B0A656520749}"/>
              </a:ext>
            </a:extLst>
          </p:cNvPr>
          <p:cNvPicPr>
            <a:picLocks noChangeAspect="1"/>
          </p:cNvPicPr>
          <p:nvPr/>
        </p:nvPicPr>
        <p:blipFill>
          <a:blip r:embed="rId4"/>
          <a:stretch>
            <a:fillRect/>
          </a:stretch>
        </p:blipFill>
        <p:spPr>
          <a:xfrm>
            <a:off x="4494552" y="1163782"/>
            <a:ext cx="4292370"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8274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42879"/>
            <a:ext cx="9179805" cy="1133432"/>
          </a:xfrm>
        </p:spPr>
        <p:txBody>
          <a:bodyPr>
            <a:normAutofit fontScale="90000"/>
          </a:bodyPr>
          <a:lstStyle/>
          <a:p>
            <a:br>
              <a:rPr lang="en-US" b="1" dirty="0">
                <a:solidFill>
                  <a:schemeClr val="tx2">
                    <a:lumMod val="60000"/>
                    <a:lumOff val="40000"/>
                  </a:schemeClr>
                </a:solidFill>
              </a:rPr>
            </a:br>
            <a:r>
              <a:rPr lang="en-US" dirty="0"/>
              <a:t>Why is a GHG Inventory Important?</a:t>
            </a:r>
            <a:endParaRPr lang="en-US" b="1" dirty="0">
              <a:solidFill>
                <a:schemeClr val="tx2">
                  <a:lumMod val="60000"/>
                  <a:lumOff val="40000"/>
                </a:schemeClr>
              </a:solidFill>
            </a:endParaRPr>
          </a:p>
        </p:txBody>
      </p:sp>
      <p:cxnSp>
        <p:nvCxnSpPr>
          <p:cNvPr id="9" name="Straight Connector 8"/>
          <p:cNvCxnSpPr/>
          <p:nvPr/>
        </p:nvCxnSpPr>
        <p:spPr>
          <a:xfrm>
            <a:off x="6544343" y="4075107"/>
            <a:ext cx="914400" cy="914400"/>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r="62309"/>
          <a:stretch>
            <a:fillRect/>
          </a:stretch>
        </p:blipFill>
        <p:spPr bwMode="auto">
          <a:xfrm>
            <a:off x="5456238" y="1371600"/>
            <a:ext cx="3446462" cy="4379912"/>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34925" algn="ctr">
                <a:solidFill>
                  <a:srgbClr val="3A968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txBox="1">
            <a:spLocks noChangeArrowheads="1"/>
          </p:cNvSpPr>
          <p:nvPr/>
        </p:nvSpPr>
        <p:spPr>
          <a:xfrm>
            <a:off x="241300" y="1639888"/>
            <a:ext cx="4859086" cy="48523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Helvetica Light"/>
                <a:ea typeface="+mn-ea"/>
                <a:cs typeface="Helvetica Light"/>
              </a:defRPr>
            </a:lvl1pPr>
            <a:lvl2pPr marL="742950" indent="-285750" algn="l" defTabSz="457200" rtl="0" eaLnBrk="1" latinLnBrk="0" hangingPunct="1">
              <a:spcBef>
                <a:spcPct val="20000"/>
              </a:spcBef>
              <a:buFont typeface="Arial"/>
              <a:buChar char="–"/>
              <a:defRPr sz="2800" b="0" i="0" kern="1200">
                <a:solidFill>
                  <a:schemeClr val="tx1"/>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b="0" i="0" kern="1200">
                <a:solidFill>
                  <a:schemeClr val="tx1"/>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tx1"/>
              </a:buClr>
              <a:buFontTx/>
              <a:buNone/>
            </a:pPr>
            <a:r>
              <a:rPr lang="en-US" sz="2000" dirty="0"/>
              <a:t>You can’t effectively reduce what you don’t measure!</a:t>
            </a:r>
          </a:p>
          <a:p>
            <a:pPr marL="0" indent="0">
              <a:buClr>
                <a:schemeClr val="tx1"/>
              </a:buClr>
              <a:buNone/>
            </a:pPr>
            <a:endParaRPr lang="en-US" sz="2000" dirty="0"/>
          </a:p>
          <a:p>
            <a:pPr marL="0" indent="0">
              <a:buClr>
                <a:schemeClr val="tx1"/>
              </a:buClr>
              <a:buFontTx/>
              <a:buNone/>
            </a:pPr>
            <a:r>
              <a:rPr lang="en-US" sz="2000" dirty="0"/>
              <a:t>Two main uses:</a:t>
            </a:r>
          </a:p>
          <a:p>
            <a:pPr>
              <a:spcBef>
                <a:spcPct val="35000"/>
              </a:spcBef>
              <a:buSzPct val="130000"/>
              <a:buFont typeface="+mj-lt"/>
              <a:buAutoNum type="arabicPeriod"/>
              <a:defRPr/>
            </a:pPr>
            <a:r>
              <a:rPr lang="en-US" sz="2000" dirty="0">
                <a:ea typeface="ＭＳ Ｐゴシック" pitchFamily="34" charset="-128"/>
              </a:rPr>
              <a:t>Know largest emissions sources</a:t>
            </a:r>
          </a:p>
          <a:p>
            <a:pPr lvl="1">
              <a:spcBef>
                <a:spcPct val="35000"/>
              </a:spcBef>
              <a:buSzPct val="130000"/>
              <a:buFontTx/>
              <a:buChar char="•"/>
              <a:defRPr/>
            </a:pPr>
            <a:r>
              <a:rPr lang="en-US" sz="2000" dirty="0">
                <a:ea typeface="ＭＳ Ｐゴシック" pitchFamily="34" charset="-128"/>
              </a:rPr>
              <a:t>Target most effective reduction actions</a:t>
            </a:r>
          </a:p>
          <a:p>
            <a:pPr lvl="1">
              <a:spcBef>
                <a:spcPct val="35000"/>
              </a:spcBef>
              <a:buSzPct val="130000"/>
              <a:buFontTx/>
              <a:buChar char="•"/>
              <a:defRPr/>
            </a:pPr>
            <a:r>
              <a:rPr lang="en-US" sz="2000" dirty="0">
                <a:ea typeface="ＭＳ Ｐゴシック" pitchFamily="34" charset="-128"/>
              </a:rPr>
              <a:t>Target energy/cost savings actions</a:t>
            </a:r>
          </a:p>
          <a:p>
            <a:pPr>
              <a:spcBef>
                <a:spcPct val="35000"/>
              </a:spcBef>
              <a:buSzPct val="130000"/>
              <a:buFont typeface="+mj-lt"/>
              <a:buAutoNum type="arabicPeriod"/>
              <a:defRPr/>
            </a:pPr>
            <a:r>
              <a:rPr lang="en-US" sz="2000" dirty="0">
                <a:ea typeface="ＭＳ Ｐゴシック" pitchFamily="34" charset="-128"/>
              </a:rPr>
              <a:t>Track GHG emissions performance over time</a:t>
            </a:r>
          </a:p>
          <a:p>
            <a:pPr>
              <a:spcBef>
                <a:spcPct val="35000"/>
              </a:spcBef>
              <a:buClr>
                <a:srgbClr val="FFCC00"/>
              </a:buClr>
              <a:buSzPct val="130000"/>
              <a:defRPr/>
            </a:pPr>
            <a:endParaRPr lang="en-US" sz="1400" dirty="0">
              <a:ea typeface="ＭＳ Ｐゴシック" pitchFamily="34" charset="-128"/>
            </a:endParaRPr>
          </a:p>
          <a:p>
            <a:pPr>
              <a:spcBef>
                <a:spcPct val="35000"/>
              </a:spcBef>
              <a:buClr>
                <a:srgbClr val="FFCC00"/>
              </a:buClr>
              <a:buSzPct val="130000"/>
              <a:defRPr/>
            </a:pPr>
            <a:endParaRPr lang="en-US" sz="1400" dirty="0">
              <a:ea typeface="ＭＳ Ｐゴシック" pitchFamily="34" charset="-128"/>
            </a:endParaRPr>
          </a:p>
          <a:p>
            <a:pPr lvl="1">
              <a:buClr>
                <a:srgbClr val="FFC000"/>
              </a:buClr>
              <a:buFont typeface="Times" pitchFamily="18" charset="0"/>
              <a:buChar char="•"/>
            </a:pPr>
            <a:endParaRPr lang="en-US" sz="2000" dirty="0"/>
          </a:p>
        </p:txBody>
      </p:sp>
    </p:spTree>
    <p:extLst>
      <p:ext uri="{BB962C8B-B14F-4D97-AF65-F5344CB8AC3E}">
        <p14:creationId xmlns:p14="http://schemas.microsoft.com/office/powerpoint/2010/main" val="269184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858000" cy="1143000"/>
          </a:xfrm>
        </p:spPr>
        <p:txBody>
          <a:bodyPr>
            <a:normAutofit/>
          </a:bodyPr>
          <a:lstStyle/>
          <a:p>
            <a:r>
              <a:rPr lang="en-US" dirty="0"/>
              <a:t>Example 1: Planning</a:t>
            </a:r>
            <a:endParaRPr lang="en-US" b="1" dirty="0">
              <a:solidFill>
                <a:srgbClr val="61A5DA"/>
              </a:solidFill>
            </a:endParaRPr>
          </a:p>
        </p:txBody>
      </p:sp>
      <p:pic>
        <p:nvPicPr>
          <p:cNvPr id="2050" name="Picture 2" descr="C:\Users\eyewdall\Downloads\chart.jpeg"/>
          <p:cNvPicPr>
            <a:picLocks noChangeAspect="1" noChangeArrowheads="1"/>
          </p:cNvPicPr>
          <p:nvPr/>
        </p:nvPicPr>
        <p:blipFill rotWithShape="1">
          <a:blip r:embed="rId4">
            <a:extLst>
              <a:ext uri="{28A0092B-C50C-407E-A947-70E740481C1C}">
                <a14:useLocalDpi xmlns:a14="http://schemas.microsoft.com/office/drawing/2010/main" val="0"/>
              </a:ext>
            </a:extLst>
          </a:blip>
          <a:srcRect t="2348"/>
          <a:stretch/>
        </p:blipFill>
        <p:spPr bwMode="auto">
          <a:xfrm>
            <a:off x="304800" y="1167312"/>
            <a:ext cx="8839200" cy="57544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20685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GUID" val="97ea65aa-c7a5-44dd-9da1-631afdd8a71c"/>
  <p:tag name="AUDIO_ID" val="263"/>
  <p:tag name="ELAPSEDTIME" val="18.9"/>
  <p:tag name="TIMELINE" val="3.0/9.0"/>
  <p:tag name="ARTICULATE_SLIDE_PAUSE" val="1"/>
  <p:tag name="ARTICULATE_NAV_LEVEL" val="1"/>
  <p:tag name="ARTICULATE_PLAYLIST_ID" val="-1"/>
  <p:tag name="ARTICULATE_LOCK_SLIDE" val="0"/>
  <p:tag name="ARTICULATE_SLIDE_NAV" val="4"/>
</p:tagLst>
</file>

<file path=ppt/tags/tag2.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4" val="8226"/>
  <p:tag name="BULLET_5" val="8226"/>
  <p:tag name="BULLET_1"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97ea65aa-c7a5-44dd-9da1-631afdd8a71c"/>
  <p:tag name="AUDIO_ID" val="263"/>
  <p:tag name="ELAPSEDTIME" val="18.9"/>
  <p:tag name="TIMELINE" val="3.0/9.0"/>
  <p:tag name="ARTICULATE_SLIDE_PAUSE" val="1"/>
  <p:tag name="ARTICULATE_NAV_LEVEL" val="1"/>
  <p:tag name="ARTICULATE_PLAYLIST_ID" val="-1"/>
  <p:tag name="ARTICULATE_LOCK_SLIDE" val="0"/>
  <p:tag name="ARTICULATE_SLIDE_NAV" val="4"/>
</p:tagLst>
</file>

<file path=ppt/tags/tag4.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4" val="8226"/>
  <p:tag name="BULLET_5" val="8226"/>
  <p:tag name="BULLET_1" val="8226"/>
  <p:tag name="MARGIN_1" val="0"/>
  <p:tag name="MARGIN_2" val="36"/>
  <p:tag name="MARGIN_3" val="72"/>
  <p:tag name="MARGIN_4" val="108"/>
  <p:tag name="MARGIN_5" val="144"/>
  <p:tag name="FONT_SIZE" val="12"/>
</p:tagLst>
</file>

<file path=ppt/theme/theme1.xml><?xml version="1.0" encoding="utf-8"?>
<a:theme xmlns:a="http://schemas.openxmlformats.org/drawingml/2006/main" name="Office Theme">
  <a:themeElements>
    <a:clrScheme name="ICLEI USA">
      <a:dk1>
        <a:srgbClr val="333333"/>
      </a:dk1>
      <a:lt1>
        <a:sysClr val="window" lastClr="FFFFFF"/>
      </a:lt1>
      <a:dk2>
        <a:srgbClr val="2E7774"/>
      </a:dk2>
      <a:lt2>
        <a:srgbClr val="B7C2A3"/>
      </a:lt2>
      <a:accent1>
        <a:srgbClr val="2E7774"/>
      </a:accent1>
      <a:accent2>
        <a:srgbClr val="DEB230"/>
      </a:accent2>
      <a:accent3>
        <a:srgbClr val="9BB26F"/>
      </a:accent3>
      <a:accent4>
        <a:srgbClr val="398BC8"/>
      </a:accent4>
      <a:accent5>
        <a:srgbClr val="8A851F"/>
      </a:accent5>
      <a:accent6>
        <a:srgbClr val="C46D19"/>
      </a:accent6>
      <a:hlink>
        <a:srgbClr val="CA952A"/>
      </a:hlink>
      <a:folHlink>
        <a:srgbClr val="9BB370"/>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26">
      <a:dk1>
        <a:srgbClr val="000000"/>
      </a:dk1>
      <a:lt1>
        <a:sysClr val="window" lastClr="FFFFFF"/>
      </a:lt1>
      <a:dk2>
        <a:srgbClr val="0087CD"/>
      </a:dk2>
      <a:lt2>
        <a:srgbClr val="B0D235"/>
      </a:lt2>
      <a:accent1>
        <a:srgbClr val="2F6B97"/>
      </a:accent1>
      <a:accent2>
        <a:srgbClr val="F15B5B"/>
      </a:accent2>
      <a:accent3>
        <a:srgbClr val="FAA434"/>
      </a:accent3>
      <a:accent4>
        <a:srgbClr val="546670"/>
      </a:accent4>
      <a:accent5>
        <a:srgbClr val="FFFFFF"/>
      </a:accent5>
      <a:accent6>
        <a:srgbClr val="FFFFFF"/>
      </a:accent6>
      <a:hlink>
        <a:srgbClr val="000000"/>
      </a:hlink>
      <a:folHlink>
        <a:srgbClr val="0000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G  A - Blue" id="{349CBC06-E0E8-4BA7-8901-2E54DD466E81}" vid="{9ECF4E32-DF6C-4603-B206-933FF80BCAF4}"/>
    </a:ext>
  </a:extLst>
</a:theme>
</file>

<file path=ppt/theme/theme3.xml><?xml version="1.0" encoding="utf-8"?>
<a:theme xmlns:a="http://schemas.openxmlformats.org/drawingml/2006/main" name="DVRPC_ppt_template1">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DVRPC_Enviro-PPT-template">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VRPC_Enviro-PPT-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VRPC_Enviro-PPT-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VRPC_Enviro-PPT-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VRPC_Enviro-PPT-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VRPC_Enviro-PPT-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VRPC_Enviro-PPT-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VRPC_Enviro-PPT-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VRPC_Enviro-PPT-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VRPC_Enviro-PPT-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VRPC_Enviro-PPT-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VRPC_Enviro-PPT-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VRPC_Enviro-PPT-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tle Slide.potx" id="{4C8E0875-C95E-4AEC-8CA4-0366DEE585EC}" vid="{B04508DE-0CFD-43B4-80DC-E1982C14FB0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dy Slide.potx" id="{DDB385BF-A02B-4189-8643-F8ADA45B4FDE}" vid="{5F748B04-154F-4B6E-8833-609FB80BAF6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4295</TotalTime>
  <Words>2252</Words>
  <Application>Microsoft Office PowerPoint</Application>
  <PresentationFormat>On-screen Show (4:3)</PresentationFormat>
  <Paragraphs>323</Paragraphs>
  <Slides>51</Slides>
  <Notes>32</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51</vt:i4>
      </vt:variant>
    </vt:vector>
  </HeadingPairs>
  <TitlesOfParts>
    <vt:vector size="71" baseType="lpstr">
      <vt:lpstr>Arial</vt:lpstr>
      <vt:lpstr>Arial Black</vt:lpstr>
      <vt:lpstr>Arial Narrow</vt:lpstr>
      <vt:lpstr>Baskerville Old Face</vt:lpstr>
      <vt:lpstr>Calibri</vt:lpstr>
      <vt:lpstr>Calibri Light</vt:lpstr>
      <vt:lpstr>Century Gothic</vt:lpstr>
      <vt:lpstr>Franklin Gothic Book</vt:lpstr>
      <vt:lpstr>Franklin Gothic Medium</vt:lpstr>
      <vt:lpstr>Helvetica Light</vt:lpstr>
      <vt:lpstr>Helvetica Neue Light</vt:lpstr>
      <vt:lpstr>Marion Regular</vt:lpstr>
      <vt:lpstr>Times</vt:lpstr>
      <vt:lpstr>Times New Roman</vt:lpstr>
      <vt:lpstr>Wingdings</vt:lpstr>
      <vt:lpstr>Office Theme</vt:lpstr>
      <vt:lpstr>Office Theme</vt:lpstr>
      <vt:lpstr>DVRPC_ppt_template1</vt:lpstr>
      <vt:lpstr>Office Theme</vt:lpstr>
      <vt:lpstr>Office Theme</vt:lpstr>
      <vt:lpstr>PowerPoint Presentation</vt:lpstr>
      <vt:lpstr>Regional GHG Management Tools August 20, 2019</vt:lpstr>
      <vt:lpstr>ICLEI Network at a glance</vt:lpstr>
      <vt:lpstr>PowerPoint Presentation</vt:lpstr>
      <vt:lpstr>ICLEI is your peer-city network</vt:lpstr>
      <vt:lpstr>PowerPoint Presentation</vt:lpstr>
      <vt:lpstr>ICLEI Community portal</vt:lpstr>
      <vt:lpstr> Why is a GHG Inventory Important?</vt:lpstr>
      <vt:lpstr>Example 1: Planning</vt:lpstr>
      <vt:lpstr>Example 2: Tracking Progress</vt:lpstr>
      <vt:lpstr>Community Inventory Protocols</vt:lpstr>
      <vt:lpstr>PowerPoint Presentation</vt:lpstr>
      <vt:lpstr>Department of Energy Cities-LEAP</vt:lpstr>
      <vt:lpstr>PowerPoint Presentation</vt:lpstr>
      <vt:lpstr>PowerPoint Presentation</vt:lpstr>
      <vt:lpstr>PowerPoint Presentation</vt:lpstr>
      <vt:lpstr>PowerPoint Presentation</vt:lpstr>
      <vt:lpstr>Demonstration Cities</vt:lpstr>
      <vt:lpstr>Types of Changes</vt:lpstr>
      <vt:lpstr>What the Tool Does</vt:lpstr>
      <vt:lpstr>Data Needs</vt:lpstr>
      <vt:lpstr>Data Needs to Account for Weather</vt:lpstr>
      <vt:lpstr>Local Programs</vt:lpstr>
      <vt:lpstr>Toolkit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Attribution Analysis: Greenhouse Gas Emissions in Greater Philadelphia</vt:lpstr>
      <vt:lpstr>Delaware Valley Regional Planning Commission (DVRPC)</vt:lpstr>
      <vt:lpstr>Connections 2045: Plan for Greater Philadelphia</vt:lpstr>
      <vt:lpstr>DVRPC Areas of Activity</vt:lpstr>
      <vt:lpstr>Energy Use and Greenhouse Gas Emissions Inventories for Greater Philadelphia</vt:lpstr>
      <vt:lpstr>Emissions by Sector (2010)</vt:lpstr>
      <vt:lpstr>Electricity Generation Mix</vt:lpstr>
      <vt:lpstr>Electricity Generation Mix</vt:lpstr>
      <vt:lpstr>Electricity Generation Mix</vt:lpstr>
      <vt:lpstr> </vt:lpstr>
      <vt:lpstr>Municipal Allocations of Greenhouse Gas Emissions</vt:lpstr>
      <vt:lpstr>Contribution Analysis (2010-2015)</vt:lpstr>
      <vt:lpstr>PowerPoint Presentation</vt:lpstr>
      <vt:lpstr>PowerPoint Presentation</vt:lpstr>
      <vt:lpstr>PowerPoint Presentation</vt:lpstr>
    </vt:vector>
  </TitlesOfParts>
  <Company>ICLEI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Celina Plaza</dc:creator>
  <cp:lastModifiedBy>Eli Spang</cp:lastModifiedBy>
  <cp:revision>109</cp:revision>
  <dcterms:created xsi:type="dcterms:W3CDTF">2015-03-07T02:31:13Z</dcterms:created>
  <dcterms:modified xsi:type="dcterms:W3CDTF">2019-08-20T19:06:26Z</dcterms:modified>
</cp:coreProperties>
</file>